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7"/>
    <p:sldMasterId id="2147483754" r:id="rId8"/>
  </p:sldMasterIdLst>
  <p:notesMasterIdLst>
    <p:notesMasterId r:id="rId25"/>
  </p:notesMasterIdLst>
  <p:sldIdLst>
    <p:sldId id="256" r:id="rId9"/>
    <p:sldId id="1047" r:id="rId10"/>
    <p:sldId id="1057" r:id="rId11"/>
    <p:sldId id="2147475964" r:id="rId12"/>
    <p:sldId id="449" r:id="rId13"/>
    <p:sldId id="289" r:id="rId14"/>
    <p:sldId id="290" r:id="rId15"/>
    <p:sldId id="2147378404" r:id="rId16"/>
    <p:sldId id="2147475965" r:id="rId17"/>
    <p:sldId id="448" r:id="rId18"/>
    <p:sldId id="2147475966" r:id="rId19"/>
    <p:sldId id="2147475967" r:id="rId20"/>
    <p:sldId id="1065" r:id="rId21"/>
    <p:sldId id="2147475968" r:id="rId22"/>
    <p:sldId id="2147475969" r:id="rId23"/>
    <p:sldId id="263" r:id="rId24"/>
  </p:sldIdLst>
  <p:sldSz cx="10969625" cy="6170613"/>
  <p:notesSz cx="6858000" cy="9144000"/>
  <p:custDataLst>
    <p:tags r:id="rId2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79132" autoAdjust="0"/>
  </p:normalViewPr>
  <p:slideViewPr>
    <p:cSldViewPr snapToGrid="0">
      <p:cViewPr varScale="1">
        <p:scale>
          <a:sx n="141" d="100"/>
          <a:sy n="141" d="100"/>
        </p:scale>
        <p:origin x="1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37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674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1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98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251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D48B2-9EB0-4B37-9B35-FC11E2EA53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26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402,600</a:t>
            </a:r>
          </a:p>
          <a:p>
            <a:r>
              <a:rPr lang="en-US" dirty="0"/>
              <a:t>associates worldwide</a:t>
            </a:r>
          </a:p>
          <a:p>
            <a:r>
              <a:rPr lang="en-US" b="1" dirty="0"/>
              <a:t>78.7</a:t>
            </a:r>
          </a:p>
          <a:p>
            <a:r>
              <a:rPr lang="en-US" dirty="0"/>
              <a:t>billion euros sales revenue</a:t>
            </a:r>
          </a:p>
          <a:p>
            <a:r>
              <a:rPr lang="en-US" b="1" dirty="0"/>
              <a:t>76,100</a:t>
            </a:r>
          </a:p>
          <a:p>
            <a:r>
              <a:rPr lang="en-US" dirty="0"/>
              <a:t>researchers and developers worldwide</a:t>
            </a:r>
          </a:p>
          <a:p>
            <a:r>
              <a:rPr lang="en-US" b="1" dirty="0"/>
              <a:t>440</a:t>
            </a:r>
          </a:p>
          <a:p>
            <a:r>
              <a:rPr lang="en-US" dirty="0"/>
              <a:t>subsidiaries and regional companies in some 60 countries</a:t>
            </a:r>
          </a:p>
          <a:p>
            <a:r>
              <a:rPr lang="en-US" b="1" dirty="0"/>
              <a:t>2.8</a:t>
            </a:r>
          </a:p>
          <a:p>
            <a:r>
              <a:rPr lang="en-US" dirty="0"/>
              <a:t>billion euros EBIT</a:t>
            </a:r>
          </a:p>
          <a:p>
            <a:r>
              <a:rPr lang="en-US" b="1" dirty="0"/>
              <a:t>6.1</a:t>
            </a:r>
          </a:p>
          <a:p>
            <a:r>
              <a:rPr lang="en-US" dirty="0"/>
              <a:t>billion euros on research and development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9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dirty="0"/>
              <a:t>From Doc Based to Model Based: Digital Transformation of Engineering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All Engineers work in a Model Based environment using their known environment.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A single source of truth is established. All relevant Engineering Information is connected.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Engineering is connected to other business functions based on </a:t>
            </a:r>
            <a:r>
              <a:rPr lang="en-US" dirty="0" err="1"/>
              <a:t>hPLM</a:t>
            </a:r>
            <a:r>
              <a:rPr lang="en-US" dirty="0"/>
              <a:t>. Data can flow in and out.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Documents are only generated for documentation purpose.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42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95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43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OSLC Components = Products</a:t>
            </a:r>
          </a:p>
          <a:p>
            <a:r>
              <a:rPr lang="de-DE" dirty="0" err="1"/>
              <a:t>Configurations</a:t>
            </a:r>
            <a:endParaRPr lang="de-DE" dirty="0"/>
          </a:p>
          <a:p>
            <a:r>
              <a:rPr lang="de-DE" dirty="0"/>
              <a:t>OSLC </a:t>
            </a:r>
            <a:r>
              <a:rPr lang="de-DE" dirty="0" err="1"/>
              <a:t>Contributions</a:t>
            </a:r>
            <a:r>
              <a:rPr lang="de-DE" dirty="0"/>
              <a:t> = </a:t>
            </a:r>
            <a:r>
              <a:rPr lang="de-DE" dirty="0" err="1"/>
              <a:t>Configuration</a:t>
            </a:r>
            <a:r>
              <a:rPr lang="de-DE" dirty="0"/>
              <a:t> Items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D48B2-9EB0-4B37-9B35-FC11E2EA53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9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36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71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19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1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1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Präsentationstitel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Abteilung, Datum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8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290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4" userDrawn="1">
          <p15:clr>
            <a:srgbClr val="FBAE40"/>
          </p15:clr>
        </p15:guide>
        <p15:guide id="6" orient="horz" pos="34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Folienüberschrift hinzufügen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298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Präsentationstitel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Abteilung, Datum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53" userDrawn="1">
          <p15:clr>
            <a:srgbClr val="FBAE40"/>
          </p15:clr>
        </p15:guide>
        <p15:guide id="2" pos="6491" userDrawn="1">
          <p15:clr>
            <a:srgbClr val="FBAE40"/>
          </p15:clr>
        </p15:guide>
        <p15:guide id="3" orient="horz" pos="2088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829148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81074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Pres. Title</a:t>
            </a:r>
            <a:endParaRPr lang="de-DE" dirty="0"/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03724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Add Chapter Title</a:t>
            </a:r>
            <a:endParaRPr lang="de-DE" dirty="0"/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12330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de-DE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1630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de-DE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3" descr="bottom_d2_169.png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008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3306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9554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1293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6849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3225">
          <p15:clr>
            <a:srgbClr val="FBAE40"/>
          </p15:clr>
        </p15:guide>
        <p15:guide id="9" pos="36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Kapitelüberschrift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155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094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2135">
          <p15:clr>
            <a:srgbClr val="FBAE40"/>
          </p15:clr>
        </p15:guide>
        <p15:guide id="9" pos="2462">
          <p15:clr>
            <a:srgbClr val="FBAE40"/>
          </p15:clr>
        </p15:guide>
        <p15:guide id="10" pos="4434">
          <p15:clr>
            <a:srgbClr val="FBAE40"/>
          </p15:clr>
        </p15:guide>
        <p15:guide id="11" pos="476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3249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1749">
          <p15:clr>
            <a:srgbClr val="FBAE40"/>
          </p15:clr>
        </p15:guide>
        <p15:guide id="9" pos="1829">
          <p15:clr>
            <a:srgbClr val="FBAE40"/>
          </p15:clr>
        </p15:guide>
        <p15:guide id="10" pos="3416">
          <p15:clr>
            <a:srgbClr val="FBAE40"/>
          </p15:clr>
        </p15:guide>
        <p15:guide id="11" pos="3495">
          <p15:clr>
            <a:srgbClr val="FBAE40"/>
          </p15:clr>
        </p15:guide>
        <p15:guide id="12" pos="5082">
          <p15:clr>
            <a:srgbClr val="FBAE40"/>
          </p15:clr>
        </p15:guide>
        <p15:guide id="13" pos="51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391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orient="horz" pos="2090">
          <p15:clr>
            <a:srgbClr val="FBAE40"/>
          </p15:clr>
        </p15:guide>
        <p15:guide id="9" orient="horz" pos="216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3836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orient="horz" pos="2090">
          <p15:clr>
            <a:srgbClr val="FBAE40"/>
          </p15:clr>
        </p15:guide>
        <p15:guide id="9" orient="horz" pos="2169">
          <p15:clr>
            <a:srgbClr val="FBAE40"/>
          </p15:clr>
        </p15:guide>
        <p15:guide id="10" pos="3225">
          <p15:clr>
            <a:srgbClr val="FBAE40"/>
          </p15:clr>
        </p15:guide>
        <p15:guide id="11" pos="368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26259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pos="2140">
          <p15:clr>
            <a:srgbClr val="FBAE40"/>
          </p15:clr>
        </p15:guide>
        <p15:guide id="9" pos="2457">
          <p15:clr>
            <a:srgbClr val="FBAE40"/>
          </p15:clr>
        </p15:guide>
        <p15:guide id="10" pos="4434">
          <p15:clr>
            <a:srgbClr val="FBAE40"/>
          </p15:clr>
        </p15:guide>
        <p15:guide id="11" pos="4761">
          <p15:clr>
            <a:srgbClr val="FBAE40"/>
          </p15:clr>
        </p15:guide>
        <p15:guide id="12" orient="horz" pos="2090">
          <p15:clr>
            <a:srgbClr val="FBAE40"/>
          </p15:clr>
        </p15:guide>
        <p15:guide id="13" orient="horz" pos="216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/>
              <a:t>Add Chapter Title</a:t>
            </a:r>
            <a:endParaRPr lang="de-DE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de-DE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Add Text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970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  <p15:guide id="8" orient="horz" pos="2090">
          <p15:clr>
            <a:srgbClr val="FBAE40"/>
          </p15:clr>
        </p15:guide>
        <p15:guide id="9" orient="horz" pos="2169">
          <p15:clr>
            <a:srgbClr val="FBAE40"/>
          </p15:clr>
        </p15:guide>
        <p15:guide id="10" pos="1749">
          <p15:clr>
            <a:srgbClr val="FBAE40"/>
          </p15:clr>
        </p15:guide>
        <p15:guide id="11" pos="1830">
          <p15:clr>
            <a:srgbClr val="FBAE40"/>
          </p15:clr>
        </p15:guide>
        <p15:guide id="12" pos="3416">
          <p15:clr>
            <a:srgbClr val="FBAE40"/>
          </p15:clr>
        </p15:guide>
        <p15:guide id="13" pos="3497">
          <p15:clr>
            <a:srgbClr val="FBAE40"/>
          </p15:clr>
        </p15:guide>
        <p15:guide id="14" pos="5082">
          <p15:clr>
            <a:srgbClr val="FBAE40"/>
          </p15:clr>
        </p15:guide>
        <p15:guide id="15" pos="516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GB" sz="550" b="0" i="0" u="none" strike="noStrike" kern="0" baseline="0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8597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747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4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98379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Add Closing Phrase</a:t>
            </a:r>
            <a:endParaRPr lang="de-DE" dirty="0"/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>
            <p:custDataLst>
              <p:tags r:id="rId1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4617145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>
          <p15:clr>
            <a:srgbClr val="FBAE40"/>
          </p15:clr>
        </p15:guide>
        <p15:guide id="2" pos="63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34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Kapitelüberschrift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Foto einfügen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Foto einfügen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Foto einfügen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Foto einfügen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Text hinzufügen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250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Folienüberschrift hinzufügen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Kapitel­überschrift hinzufügen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Text hinzufügen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‹Nr.›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image" Target="../media/image13.emf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Folienüberschrift hinzufügen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1"/>
              <a:t>Mastertextformat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en-US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‹Nr.›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CI/PLM5 | 04.11.2022</a:t>
            </a: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b="0" i="0" u="none" kern="0" baseline="0" noProof="1">
                <a:solidFill>
                  <a:srgbClr val="B2B3B5"/>
                </a:solidFill>
                <a:latin typeface="Bosch Office Sans" pitchFamily="2" charset="0"/>
              </a:rPr>
              <a:t>© Robert Bosch GmbH 2022. Alle Rechte vorbehalten, auch bzgl. jeder Verfügung, Verwertung, Reproduktion, Bearbeitung, Weitergabe sowie für den Fall von Schutzrechtsanmeldungen.</a:t>
            </a:r>
            <a:endParaRPr lang="en-US" sz="600" b="0" i="0" u="none" kern="0" baseline="0" noProof="1">
              <a:solidFill>
                <a:srgbClr val="B2B3B5"/>
              </a:solidFill>
              <a:latin typeface="Bosch Office Sans" pitchFamily="2" charset="0"/>
            </a:endParaRP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23" r:id="rId17"/>
    <p:sldLayoutId id="2147483734" r:id="rId18"/>
    <p:sldLayoutId id="2147483774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840895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24" imgW="408" imgH="408" progId="TCLayout.ActiveDocument.1">
                  <p:embed/>
                </p:oleObj>
              </mc:Choice>
              <mc:Fallback>
                <p:oleObj name="think-cell Slide" r:id="rId24" imgW="408" imgH="408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  <a:ea typeface="+mj-ea"/>
              <a:cs typeface="+mj-cs"/>
              <a:sym typeface="Bosch Office Sans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C/CCN | 2019-07-02</a:t>
            </a:r>
            <a:endParaRPr kumimoji="0" lang="de-DE" sz="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2" charset="0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b="0" i="0" u="none" kern="0" baseline="0">
                <a:solidFill>
                  <a:srgbClr val="B2B3B5"/>
                </a:solidFill>
                <a:latin typeface="Bosch Office Sans" pitchFamily="2" charset="0"/>
              </a:rPr>
              <a:t>© Robert Bosch GmbH 2019. All rights reserved, also regarding any disposal, exploitation, reproduction, editing, distribution, as well as in the event of applications for industrial property rights.</a:t>
            </a:r>
            <a:endParaRPr lang="de-DE" sz="600" b="0" i="0" u="none" kern="0" baseline="0" dirty="0">
              <a:solidFill>
                <a:srgbClr val="B2B3B5"/>
              </a:solidFill>
              <a:latin typeface="Bosch Office Sans" pitchFamily="2" charset="0"/>
            </a:endParaRP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600" kern="0" baseline="0">
                <a:solidFill>
                  <a:schemeClr val="tx1"/>
                </a:solidFill>
              </a:rPr>
              <a:t>%repositoryremark%</a:t>
            </a:r>
            <a:r>
              <a:rPr lang="de-DE" sz="600" kern="0" baseline="0">
                <a:solidFill>
                  <a:srgbClr val="B2B3B5"/>
                </a:solidFill>
              </a:rPr>
              <a:t>%copyright%</a:t>
            </a:r>
            <a:endParaRPr lang="de-DE" sz="600" kern="0" baseline="0" dirty="0">
              <a:solidFill>
                <a:srgbClr val="B2B3B5"/>
              </a:solidFill>
            </a:endParaRP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de-DE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de-DE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37139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jpe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7.xml"/><Relationship Id="rId7" Type="http://schemas.openxmlformats.org/officeDocument/2006/relationships/image" Target="../media/image33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6.jpe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2.wdp"/><Relationship Id="rId3" Type="http://schemas.openxmlformats.org/officeDocument/2006/relationships/tags" Target="../tags/tag60.xml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tags" Target="../tags/tag59.xml"/><Relationship Id="rId16" Type="http://schemas.openxmlformats.org/officeDocument/2006/relationships/image" Target="../media/image44.png"/><Relationship Id="rId1" Type="http://schemas.openxmlformats.org/officeDocument/2006/relationships/tags" Target="../tags/tag58.xml"/><Relationship Id="rId6" Type="http://schemas.openxmlformats.org/officeDocument/2006/relationships/notesSlide" Target="../notesSlides/notesSlide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9.xml"/><Relationship Id="rId15" Type="http://schemas.microsoft.com/office/2007/relationships/hdphoto" Target="../media/hdphoto3.wdp"/><Relationship Id="rId10" Type="http://schemas.openxmlformats.org/officeDocument/2006/relationships/image" Target="../media/image41.png"/><Relationship Id="rId4" Type="http://schemas.openxmlformats.org/officeDocument/2006/relationships/tags" Target="../tags/tag61.xml"/><Relationship Id="rId9" Type="http://schemas.openxmlformats.org/officeDocument/2006/relationships/image" Target="../media/image40.jpe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48.png"/><Relationship Id="rId18" Type="http://schemas.openxmlformats.org/officeDocument/2006/relationships/image" Target="../media/image49.png"/><Relationship Id="rId3" Type="http://schemas.openxmlformats.org/officeDocument/2006/relationships/tags" Target="../tags/tag64.xml"/><Relationship Id="rId7" Type="http://schemas.openxmlformats.org/officeDocument/2006/relationships/image" Target="../media/image36.jpeg"/><Relationship Id="rId12" Type="http://schemas.openxmlformats.org/officeDocument/2006/relationships/image" Target="../media/image47.png"/><Relationship Id="rId17" Type="http://schemas.microsoft.com/office/2007/relationships/hdphoto" Target="../media/hdphoto3.wdp"/><Relationship Id="rId2" Type="http://schemas.openxmlformats.org/officeDocument/2006/relationships/tags" Target="../tags/tag63.xml"/><Relationship Id="rId16" Type="http://schemas.openxmlformats.org/officeDocument/2006/relationships/image" Target="../media/image43.png"/><Relationship Id="rId1" Type="http://schemas.openxmlformats.org/officeDocument/2006/relationships/tags" Target="../tags/tag62.xml"/><Relationship Id="rId6" Type="http://schemas.openxmlformats.org/officeDocument/2006/relationships/image" Target="../media/image45.png"/><Relationship Id="rId11" Type="http://schemas.openxmlformats.org/officeDocument/2006/relationships/image" Target="../media/image35.png"/><Relationship Id="rId5" Type="http://schemas.openxmlformats.org/officeDocument/2006/relationships/notesSlide" Target="../notesSlides/notesSlide7.xml"/><Relationship Id="rId15" Type="http://schemas.microsoft.com/office/2007/relationships/hdphoto" Target="../media/hdphoto2.wdp"/><Relationship Id="rId10" Type="http://schemas.openxmlformats.org/officeDocument/2006/relationships/image" Target="../media/image33.png"/><Relationship Id="rId19" Type="http://schemas.openxmlformats.org/officeDocument/2006/relationships/image" Target="../media/image44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2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microsoft.com/office/2007/relationships/hdphoto" Target="../media/hdphoto5.wdp"/><Relationship Id="rId17" Type="http://schemas.openxmlformats.org/officeDocument/2006/relationships/image" Target="../media/image62.png"/><Relationship Id="rId2" Type="http://schemas.openxmlformats.org/officeDocument/2006/relationships/image" Target="../media/image50.png"/><Relationship Id="rId16" Type="http://schemas.openxmlformats.org/officeDocument/2006/relationships/image" Target="../media/image61.jp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60.jpeg"/><Relationship Id="rId10" Type="http://schemas.microsoft.com/office/2007/relationships/hdphoto" Target="../media/hdphoto4.wdp"/><Relationship Id="rId19" Type="http://schemas.openxmlformats.org/officeDocument/2006/relationships/image" Target="../media/image4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89E0-89D9-4425-AE04-BF0311974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Cross Domain Configuration Management </a:t>
            </a:r>
            <a:b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new way to think PLM in engineering</a:t>
            </a:r>
            <a:br>
              <a:rPr lang="de-DE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39839-FCEA-4EC2-AD64-E9A6C38696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Martin Ulrich, CI/PLM5, 15.11.2022</a:t>
            </a:r>
          </a:p>
        </p:txBody>
      </p:sp>
    </p:spTree>
    <p:extLst>
      <p:ext uri="{BB962C8B-B14F-4D97-AF65-F5344CB8AC3E}">
        <p14:creationId xmlns:p14="http://schemas.microsoft.com/office/powerpoint/2010/main" val="2853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ECD5442-034A-42F9-8646-B1481FBC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4" y="1195919"/>
            <a:ext cx="7763776" cy="337325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4934193"/>
            <a:ext cx="10969625" cy="475440"/>
          </a:xfrm>
          <a:prstGeom prst="rect">
            <a:avLst/>
          </a:prstGeom>
          <a:gradFill flip="none" rotWithShape="1">
            <a:gsLst>
              <a:gs pos="0">
                <a:srgbClr val="0E78C5">
                  <a:lumMod val="67000"/>
                </a:srgbClr>
              </a:gs>
              <a:gs pos="48000">
                <a:srgbClr val="0E78C5">
                  <a:lumMod val="97000"/>
                  <a:lumOff val="3000"/>
                </a:srgbClr>
              </a:gs>
              <a:gs pos="100000">
                <a:srgbClr val="0E78C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indent="9525" algn="ctr" fontAlgn="auto">
              <a:spcAft>
                <a:spcPts val="0"/>
              </a:spcAft>
            </a:pPr>
            <a:r>
              <a:rPr lang="en-US" b="1" kern="0" dirty="0">
                <a:solidFill>
                  <a:schemeClr val="bg1"/>
                </a:solidFill>
              </a:rPr>
              <a:t>Yet a significant number of tools need to be OSLC enabled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for Linked Engineering Data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sp>
        <p:nvSpPr>
          <p:cNvPr id="6" name="Rechteck 5"/>
          <p:cNvSpPr/>
          <p:nvPr/>
        </p:nvSpPr>
        <p:spPr>
          <a:xfrm>
            <a:off x="8348411" y="3194046"/>
            <a:ext cx="1662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kern="0" dirty="0">
                <a:latin typeface="Bosch Office Sans"/>
              </a:rPr>
              <a:t>&gt;100 </a:t>
            </a:r>
            <a:r>
              <a:rPr lang="en-US" sz="1400" b="1" kern="0" dirty="0">
                <a:latin typeface="Bosch Office Sans"/>
              </a:rPr>
              <a:t>brownfield applications</a:t>
            </a:r>
            <a:endParaRPr lang="de-DE" sz="14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9172E40-146F-4E3A-BF0F-B1F2640FDB51}"/>
              </a:ext>
            </a:extLst>
          </p:cNvPr>
          <p:cNvSpPr/>
          <p:nvPr/>
        </p:nvSpPr>
        <p:spPr>
          <a:xfrm>
            <a:off x="7568471" y="5398454"/>
            <a:ext cx="3303662" cy="211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000" b="1" dirty="0"/>
              <a:t>* OSLC = Open Services for Lifecycle Collaboration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F94589-E8C1-465B-B967-1E32A59FA23C}"/>
              </a:ext>
            </a:extLst>
          </p:cNvPr>
          <p:cNvSpPr txBox="1"/>
          <p:nvPr/>
        </p:nvSpPr>
        <p:spPr>
          <a:xfrm>
            <a:off x="1" y="4562488"/>
            <a:ext cx="10969624" cy="3817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spcBef>
                <a:spcPts val="500"/>
              </a:spcBef>
              <a:spcAft>
                <a:spcPts val="0"/>
              </a:spcAft>
            </a:pPr>
            <a:r>
              <a:rPr lang="en-US" sz="1800" b="1" kern="0" dirty="0"/>
              <a:t>Integrate engineering tools </a:t>
            </a:r>
            <a:r>
              <a:rPr lang="en-US" sz="1800" kern="0" dirty="0"/>
              <a:t>via a widely accepted </a:t>
            </a:r>
            <a:r>
              <a:rPr lang="en-US" sz="1800" b="1" kern="0" dirty="0"/>
              <a:t>industry standard: OSLC*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osch Office Sans"/>
            </a:endParaRPr>
          </a:p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203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ECD5442-034A-42F9-8646-B1481FBC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4" y="1195919"/>
            <a:ext cx="7763776" cy="337325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4934193"/>
            <a:ext cx="10969625" cy="475440"/>
          </a:xfrm>
          <a:prstGeom prst="rect">
            <a:avLst/>
          </a:prstGeom>
          <a:gradFill flip="none" rotWithShape="1">
            <a:gsLst>
              <a:gs pos="0">
                <a:srgbClr val="0E78C5">
                  <a:lumMod val="67000"/>
                </a:srgbClr>
              </a:gs>
              <a:gs pos="48000">
                <a:srgbClr val="0E78C5">
                  <a:lumMod val="97000"/>
                  <a:lumOff val="3000"/>
                </a:srgbClr>
              </a:gs>
              <a:gs pos="100000">
                <a:srgbClr val="0E78C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indent="9525" algn="ctr" fontAlgn="auto">
              <a:spcAft>
                <a:spcPts val="0"/>
              </a:spcAft>
            </a:pPr>
            <a:r>
              <a:rPr lang="en-US" b="1" kern="0" dirty="0">
                <a:solidFill>
                  <a:schemeClr val="bg1"/>
                </a:solidFill>
              </a:rPr>
              <a:t>OSLC Configuration Management </a:t>
            </a:r>
            <a:r>
              <a:rPr lang="en-US" kern="0" dirty="0">
                <a:solidFill>
                  <a:schemeClr val="bg1"/>
                </a:solidFill>
              </a:rPr>
              <a:t>is the </a:t>
            </a:r>
            <a:r>
              <a:rPr lang="en-US" b="1" kern="0" dirty="0">
                <a:solidFill>
                  <a:schemeClr val="bg1"/>
                </a:solidFill>
              </a:rPr>
              <a:t>key enabler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driven by OSLC standard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C5BE6BE-33BF-4A44-A5AD-12E3C6A4A355}"/>
              </a:ext>
            </a:extLst>
          </p:cNvPr>
          <p:cNvSpPr/>
          <p:nvPr/>
        </p:nvSpPr>
        <p:spPr>
          <a:xfrm>
            <a:off x="7112549" y="1126937"/>
            <a:ext cx="3613116" cy="3148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glow rad="1117600">
              <a:schemeClr val="bg1">
                <a:alpha val="85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333A7A8-CB17-402D-8E92-7BC9A39C24AE}"/>
              </a:ext>
            </a:extLst>
          </p:cNvPr>
          <p:cNvSpPr txBox="1">
            <a:spLocks/>
          </p:cNvSpPr>
          <p:nvPr/>
        </p:nvSpPr>
        <p:spPr>
          <a:xfrm>
            <a:off x="7400021" y="1187322"/>
            <a:ext cx="3271271" cy="84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400" b="1" dirty="0">
                <a:solidFill>
                  <a:srgbClr val="0E78C5"/>
                </a:solidFill>
              </a:rPr>
              <a:t>OSLC Configuration Management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 perfectly supports CDCM</a:t>
            </a:r>
          </a:p>
          <a:p>
            <a:pPr marL="176213" lvl="0" indent="-176213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400" b="1" dirty="0">
                <a:solidFill>
                  <a:srgbClr val="0E78C5"/>
                </a:solidFill>
              </a:rPr>
              <a:t>Best suited standard 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after intense research</a:t>
            </a:r>
            <a:b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</a:br>
            <a:endParaRPr lang="en-US" sz="1400" kern="0" dirty="0">
              <a:solidFill>
                <a:sysClr val="windowText" lastClr="000000"/>
              </a:solidFill>
              <a:latin typeface="Bosch Office Sans"/>
            </a:endParaRP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CDCM implements </a:t>
            </a:r>
            <a:r>
              <a:rPr lang="en-US" sz="1400" b="1" dirty="0">
                <a:solidFill>
                  <a:srgbClr val="0E78C5"/>
                </a:solidFill>
              </a:rPr>
              <a:t>global configurations</a:t>
            </a:r>
            <a:b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</a:br>
            <a:endParaRPr lang="en-US" sz="1400" kern="0" dirty="0">
              <a:solidFill>
                <a:sysClr val="windowText" lastClr="000000"/>
              </a:solidFill>
              <a:latin typeface="Bosch Office Sans"/>
            </a:endParaRP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Model Governance layer need to </a:t>
            </a:r>
            <a:r>
              <a:rPr lang="en-US" sz="1400" b="1" dirty="0">
                <a:solidFill>
                  <a:srgbClr val="0E78C5"/>
                </a:solidFill>
              </a:rPr>
              <a:t>implement local configurations 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and interlink via </a:t>
            </a:r>
            <a:r>
              <a:rPr lang="en-US" sz="1400" b="1" dirty="0">
                <a:solidFill>
                  <a:srgbClr val="0E78C5"/>
                </a:solidFill>
              </a:rPr>
              <a:t>OSLC Core 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considering the</a:t>
            </a:r>
            <a:r>
              <a:rPr lang="en-US" sz="1400" b="1" dirty="0">
                <a:solidFill>
                  <a:srgbClr val="0E78C5"/>
                </a:solidFill>
              </a:rPr>
              <a:t> configuration context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4C576E-981E-4F73-ACB4-BF3933B73D53}"/>
              </a:ext>
            </a:extLst>
          </p:cNvPr>
          <p:cNvCxnSpPr>
            <a:cxnSpLocks/>
          </p:cNvCxnSpPr>
          <p:nvPr/>
        </p:nvCxnSpPr>
        <p:spPr>
          <a:xfrm>
            <a:off x="7257550" y="1172158"/>
            <a:ext cx="0" cy="3661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03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ECD5442-034A-42F9-8646-B1481FBC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4" y="1195919"/>
            <a:ext cx="7763776" cy="3373257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4638158"/>
            <a:ext cx="10969625" cy="771475"/>
          </a:xfrm>
          <a:prstGeom prst="rect">
            <a:avLst/>
          </a:prstGeom>
          <a:gradFill flip="none" rotWithShape="1">
            <a:gsLst>
              <a:gs pos="0">
                <a:srgbClr val="0E78C5">
                  <a:lumMod val="67000"/>
                </a:srgbClr>
              </a:gs>
              <a:gs pos="48000">
                <a:srgbClr val="0E78C5">
                  <a:lumMod val="97000"/>
                  <a:lumOff val="3000"/>
                </a:srgbClr>
              </a:gs>
              <a:gs pos="100000">
                <a:srgbClr val="0E78C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indent="9525" algn="ctr" fontAlgn="auto">
              <a:spcAft>
                <a:spcPts val="0"/>
              </a:spcAft>
            </a:pPr>
            <a:r>
              <a:rPr lang="en-US" b="1" i="1" kern="0" dirty="0">
                <a:solidFill>
                  <a:schemeClr val="bg1"/>
                </a:solidFill>
              </a:rPr>
              <a:t>“A new way to think PLM in engineering”</a:t>
            </a:r>
          </a:p>
          <a:p>
            <a:pPr indent="9525" algn="ctr" fontAlgn="auto">
              <a:lnSpc>
                <a:spcPct val="150000"/>
              </a:lnSpc>
              <a:spcAft>
                <a:spcPts val="0"/>
              </a:spcAft>
            </a:pPr>
            <a:r>
              <a:rPr lang="en-US" b="1" kern="0" dirty="0">
                <a:solidFill>
                  <a:schemeClr val="bg1"/>
                </a:solidFill>
              </a:rPr>
              <a:t>Yet no offering available in the market which fulfils our requirements</a:t>
            </a:r>
            <a:endParaRPr lang="en-GB" b="1" kern="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– PLM reduced to the </a:t>
            </a:r>
            <a:r>
              <a:rPr lang="en-US" dirty="0" err="1"/>
              <a:t>eBOM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12</a:t>
            </a:fld>
            <a:endParaRPr lang="en-US" noProof="1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C5BE6BE-33BF-4A44-A5AD-12E3C6A4A355}"/>
              </a:ext>
            </a:extLst>
          </p:cNvPr>
          <p:cNvSpPr/>
          <p:nvPr/>
        </p:nvSpPr>
        <p:spPr>
          <a:xfrm>
            <a:off x="7112549" y="1126937"/>
            <a:ext cx="3613116" cy="2737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glow rad="1117600">
              <a:schemeClr val="bg1">
                <a:alpha val="85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3333A7A8-CB17-402D-8E92-7BC9A39C24AE}"/>
              </a:ext>
            </a:extLst>
          </p:cNvPr>
          <p:cNvSpPr txBox="1">
            <a:spLocks/>
          </p:cNvSpPr>
          <p:nvPr/>
        </p:nvSpPr>
        <p:spPr>
          <a:xfrm>
            <a:off x="7400022" y="1187322"/>
            <a:ext cx="3266784" cy="84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E78C5"/>
                </a:solidFill>
              </a:rPr>
              <a:t>Atomic scope 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of CDCM</a:t>
            </a: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Configuration Management (</a:t>
            </a:r>
            <a:r>
              <a:rPr lang="en-US" sz="1400" kern="0" dirty="0" err="1">
                <a:solidFill>
                  <a:sysClr val="windowText" lastClr="000000"/>
                </a:solidFill>
                <a:latin typeface="Bosch Office Sans"/>
              </a:rPr>
              <a:t>eBOM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)</a:t>
            </a: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Product Master Data</a:t>
            </a:r>
            <a:b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</a:b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(</a:t>
            </a:r>
            <a:r>
              <a:rPr lang="en-US" sz="1400" kern="0" dirty="0" err="1">
                <a:solidFill>
                  <a:sysClr val="windowText" lastClr="000000"/>
                </a:solidFill>
                <a:latin typeface="Bosch Office Sans"/>
              </a:rPr>
              <a:t>partnumber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, responsibility, status, …)</a:t>
            </a:r>
          </a:p>
          <a:p>
            <a:pPr marL="176213" lvl="0" indent="-176213" fontAlgn="auto">
              <a:spcAft>
                <a:spcPts val="0"/>
              </a:spcAft>
              <a:defRPr/>
            </a:pPr>
            <a:endParaRPr lang="en-US" sz="1400" kern="0" dirty="0">
              <a:solidFill>
                <a:sysClr val="windowText" lastClr="000000"/>
              </a:solidFill>
              <a:latin typeface="Bosch Office Sans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endParaRPr lang="en-US" sz="1400" kern="0" dirty="0">
              <a:solidFill>
                <a:sysClr val="windowText" lastClr="000000"/>
              </a:solidFill>
              <a:latin typeface="Bosch Office Sans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en-US" sz="1400" b="1" dirty="0">
                <a:solidFill>
                  <a:srgbClr val="0E78C5"/>
                </a:solidFill>
              </a:rPr>
              <a:t>Out of scope – </a:t>
            </a:r>
            <a:br>
              <a:rPr lang="en-US" sz="1400" b="1" dirty="0">
                <a:solidFill>
                  <a:srgbClr val="0E78C5"/>
                </a:solidFill>
              </a:rPr>
            </a:br>
            <a:r>
              <a:rPr lang="en-US" sz="1400" b="1" dirty="0">
                <a:solidFill>
                  <a:srgbClr val="0E78C5"/>
                </a:solidFill>
              </a:rPr>
              <a:t>yet typical for PLM-systems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:</a:t>
            </a: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Content Management</a:t>
            </a: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Engineering Workflows</a:t>
            </a: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Federated Search-Engines</a:t>
            </a: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…</a:t>
            </a:r>
            <a:endParaRPr lang="en-US" sz="1400" b="1" dirty="0">
              <a:solidFill>
                <a:srgbClr val="0E78C5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A4C576E-981E-4F73-ACB4-BF3933B73D53}"/>
              </a:ext>
            </a:extLst>
          </p:cNvPr>
          <p:cNvCxnSpPr>
            <a:cxnSpLocks/>
          </p:cNvCxnSpPr>
          <p:nvPr/>
        </p:nvCxnSpPr>
        <p:spPr>
          <a:xfrm>
            <a:off x="7257550" y="1172158"/>
            <a:ext cx="0" cy="33367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2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>
            <a:extLst>
              <a:ext uri="{FF2B5EF4-FFF2-40B4-BE49-F238E27FC236}">
                <a16:creationId xmlns:a16="http://schemas.microsoft.com/office/drawing/2014/main" id="{C0212C52-AACE-4D1A-B1A3-09A5A65FE6E6}"/>
              </a:ext>
            </a:extLst>
          </p:cNvPr>
          <p:cNvSpPr/>
          <p:nvPr/>
        </p:nvSpPr>
        <p:spPr>
          <a:xfrm>
            <a:off x="-1429" y="4147859"/>
            <a:ext cx="10969625" cy="144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7BC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2" name="Grafik 71" descr="Datenbank mit einfarbiger Füllung">
            <a:extLst>
              <a:ext uri="{FF2B5EF4-FFF2-40B4-BE49-F238E27FC236}">
                <a16:creationId xmlns:a16="http://schemas.microsoft.com/office/drawing/2014/main" id="{7F5DF85E-670B-42A1-9C97-CC7FCC934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8900" y="4381613"/>
            <a:ext cx="914400" cy="914400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2E295480-A51A-4184-B540-634194C42FB2}"/>
              </a:ext>
            </a:extLst>
          </p:cNvPr>
          <p:cNvSpPr txBox="1"/>
          <p:nvPr/>
        </p:nvSpPr>
        <p:spPr>
          <a:xfrm>
            <a:off x="259200" y="4557068"/>
            <a:ext cx="2041561" cy="38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Linked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Data</a:t>
            </a:r>
          </a:p>
        </p:txBody>
      </p:sp>
      <p:pic>
        <p:nvPicPr>
          <p:cNvPr id="75" name="Grafik 74" descr="Datenbank mit einfarbiger Füllung">
            <a:extLst>
              <a:ext uri="{FF2B5EF4-FFF2-40B4-BE49-F238E27FC236}">
                <a16:creationId xmlns:a16="http://schemas.microsoft.com/office/drawing/2014/main" id="{42588032-4B7D-41D8-9DE8-01AE1D508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0419" y="4404563"/>
            <a:ext cx="914400" cy="914400"/>
          </a:xfrm>
          <a:prstGeom prst="rect">
            <a:avLst/>
          </a:prstGeom>
        </p:spPr>
      </p:pic>
      <p:sp>
        <p:nvSpPr>
          <p:cNvPr id="82" name="Rechteck 81">
            <a:extLst>
              <a:ext uri="{FF2B5EF4-FFF2-40B4-BE49-F238E27FC236}">
                <a16:creationId xmlns:a16="http://schemas.microsoft.com/office/drawing/2014/main" id="{2788CB9E-43EA-4FD5-9F36-B4F10E67A5D5}"/>
              </a:ext>
            </a:extLst>
          </p:cNvPr>
          <p:cNvSpPr/>
          <p:nvPr/>
        </p:nvSpPr>
        <p:spPr>
          <a:xfrm>
            <a:off x="3051601" y="4808073"/>
            <a:ext cx="153280" cy="153280"/>
          </a:xfrm>
          <a:prstGeom prst="rect">
            <a:avLst/>
          </a:prstGeom>
          <a:solidFill>
            <a:srgbClr val="9E2896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D9C71B10-0065-4C4B-94E6-90143B31696B}"/>
              </a:ext>
            </a:extLst>
          </p:cNvPr>
          <p:cNvSpPr txBox="1"/>
          <p:nvPr/>
        </p:nvSpPr>
        <p:spPr>
          <a:xfrm>
            <a:off x="2787904" y="5266951"/>
            <a:ext cx="723900" cy="1693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 A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1F510D59-595E-4D1A-B766-DA8E14C09346}"/>
              </a:ext>
            </a:extLst>
          </p:cNvPr>
          <p:cNvSpPr txBox="1"/>
          <p:nvPr/>
        </p:nvSpPr>
        <p:spPr>
          <a:xfrm>
            <a:off x="7131976" y="5276476"/>
            <a:ext cx="723900" cy="1693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 B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FDC2D911-E8D2-40DC-A4D3-EFCEC43C8869}"/>
              </a:ext>
            </a:extLst>
          </p:cNvPr>
          <p:cNvSpPr txBox="1"/>
          <p:nvPr/>
        </p:nvSpPr>
        <p:spPr>
          <a:xfrm>
            <a:off x="8182689" y="4496723"/>
            <a:ext cx="2543442" cy="1054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Tools need to make data accessible</a:t>
            </a: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Link is </a:t>
            </a:r>
            <a:r>
              <a:rPr lang="en-US" sz="1400" b="1" dirty="0">
                <a:solidFill>
                  <a:srgbClr val="0E78C5"/>
                </a:solidFill>
                <a:latin typeface="+mn-lt"/>
              </a:rPr>
              <a:t>stored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the </a:t>
            </a:r>
            <a:r>
              <a:rPr lang="en-US" sz="1400" b="1" dirty="0">
                <a:solidFill>
                  <a:srgbClr val="0E78C5"/>
                </a:solidFill>
                <a:latin typeface="+mn-lt"/>
              </a:rPr>
              <a:t>logically dependent side</a:t>
            </a:r>
            <a:endParaRPr lang="de-DE" sz="1400" b="1" dirty="0">
              <a:solidFill>
                <a:srgbClr val="0E78C5"/>
              </a:solidFill>
              <a:latin typeface="+mn-lt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D67A77C4-6E00-4DF3-8996-650C25A00985}"/>
              </a:ext>
            </a:extLst>
          </p:cNvPr>
          <p:cNvSpPr/>
          <p:nvPr/>
        </p:nvSpPr>
        <p:spPr>
          <a:xfrm>
            <a:off x="7347602" y="4802223"/>
            <a:ext cx="153280" cy="153280"/>
          </a:xfrm>
          <a:prstGeom prst="rect">
            <a:avLst/>
          </a:prstGeom>
          <a:solidFill>
            <a:srgbClr val="004975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106C804D-78E7-40F1-954D-5B512C0655C6}"/>
              </a:ext>
            </a:extLst>
          </p:cNvPr>
          <p:cNvCxnSpPr>
            <a:cxnSpLocks/>
            <a:stCxn id="82" idx="3"/>
            <a:endCxn id="87" idx="1"/>
          </p:cNvCxnSpPr>
          <p:nvPr/>
        </p:nvCxnSpPr>
        <p:spPr>
          <a:xfrm flipV="1">
            <a:off x="3204881" y="4878863"/>
            <a:ext cx="4142721" cy="5850"/>
          </a:xfrm>
          <a:prstGeom prst="line">
            <a:avLst/>
          </a:prstGeom>
          <a:ln w="38100">
            <a:solidFill>
              <a:srgbClr val="004975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8956F634-5248-4C0E-BFF4-3747AE414CFF}"/>
              </a:ext>
            </a:extLst>
          </p:cNvPr>
          <p:cNvSpPr/>
          <p:nvPr/>
        </p:nvSpPr>
        <p:spPr>
          <a:xfrm>
            <a:off x="307" y="1203900"/>
            <a:ext cx="10969625" cy="135408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7BC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BAA3F-11AC-4714-8CAC-77C2621F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patterns</a:t>
            </a:r>
            <a:br>
              <a:rPr lang="de-DE" b="1" dirty="0">
                <a:effectLst/>
              </a:rPr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A86B5B-E87D-4FDA-B72A-AA91C9F1C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FA357-15A6-4608-B898-A2FE436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13</a:t>
            </a:fld>
            <a:endParaRPr lang="en-US" noProof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5493AE-EC89-4914-8985-A30E6A67C530}"/>
              </a:ext>
            </a:extLst>
          </p:cNvPr>
          <p:cNvSpPr txBox="1"/>
          <p:nvPr/>
        </p:nvSpPr>
        <p:spPr>
          <a:xfrm>
            <a:off x="267746" y="1585133"/>
            <a:ext cx="2041561" cy="38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Replication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Data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between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Tools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0223241-7A64-4E34-94EF-B32A03C7B306}"/>
              </a:ext>
            </a:extLst>
          </p:cNvPr>
          <p:cNvSpPr txBox="1"/>
          <p:nvPr/>
        </p:nvSpPr>
        <p:spPr>
          <a:xfrm>
            <a:off x="8191235" y="1285824"/>
            <a:ext cx="2543442" cy="1054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Both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need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understand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exchange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format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400" kern="0" dirty="0" err="1">
                <a:solidFill>
                  <a:srgbClr val="000000"/>
                </a:solidFill>
              </a:rPr>
              <a:t>When</a:t>
            </a:r>
            <a:r>
              <a:rPr lang="de-DE" sz="1400" kern="0" dirty="0">
                <a:solidFill>
                  <a:srgbClr val="000000"/>
                </a:solidFill>
              </a:rPr>
              <a:t> and </a:t>
            </a:r>
            <a:r>
              <a:rPr lang="de-DE" sz="1400" kern="0" dirty="0" err="1">
                <a:solidFill>
                  <a:srgbClr val="000000"/>
                </a:solidFill>
              </a:rPr>
              <a:t>how</a:t>
            </a:r>
            <a:r>
              <a:rPr lang="de-DE" sz="1400" kern="0" dirty="0">
                <a:solidFill>
                  <a:srgbClr val="000000"/>
                </a:solidFill>
              </a:rPr>
              <a:t> </a:t>
            </a:r>
            <a:r>
              <a:rPr lang="de-DE" sz="1400" kern="0" dirty="0" err="1">
                <a:solidFill>
                  <a:srgbClr val="000000"/>
                </a:solidFill>
              </a:rPr>
              <a:t>to</a:t>
            </a:r>
            <a:r>
              <a:rPr lang="de-DE" sz="1400" kern="0" dirty="0">
                <a:solidFill>
                  <a:srgbClr val="000000"/>
                </a:solidFill>
              </a:rPr>
              <a:t> </a:t>
            </a:r>
            <a:r>
              <a:rPr lang="de-DE" sz="1400" kern="0" dirty="0" err="1">
                <a:solidFill>
                  <a:srgbClr val="000000"/>
                </a:solidFill>
              </a:rPr>
              <a:t>sync</a:t>
            </a:r>
            <a:r>
              <a:rPr lang="de-DE" sz="1400" kern="0" dirty="0">
                <a:solidFill>
                  <a:srgbClr val="000000"/>
                </a:solidFill>
              </a:rPr>
              <a:t>?</a:t>
            </a: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What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was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source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export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?</a:t>
            </a:r>
          </a:p>
        </p:txBody>
      </p: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CF001C14-5757-4A9C-94CD-06380EF069F8}"/>
              </a:ext>
            </a:extLst>
          </p:cNvPr>
          <p:cNvGrpSpPr/>
          <p:nvPr/>
        </p:nvGrpSpPr>
        <p:grpSpPr>
          <a:xfrm>
            <a:off x="2637446" y="1168936"/>
            <a:ext cx="5260752" cy="1416650"/>
            <a:chOff x="2637446" y="1052898"/>
            <a:chExt cx="5260752" cy="1416650"/>
          </a:xfrm>
        </p:grpSpPr>
        <p:pic>
          <p:nvPicPr>
            <p:cNvPr id="9" name="Grafik 8" descr="Datenbank mit einfarbiger Füllung">
              <a:extLst>
                <a:ext uri="{FF2B5EF4-FFF2-40B4-BE49-F238E27FC236}">
                  <a16:creationId xmlns:a16="http://schemas.microsoft.com/office/drawing/2014/main" id="{83FBEDCC-57DA-4A5A-B596-17B11B61C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37446" y="1277598"/>
              <a:ext cx="914400" cy="914400"/>
            </a:xfrm>
            <a:prstGeom prst="rect">
              <a:avLst/>
            </a:prstGeom>
          </p:spPr>
        </p:pic>
        <p:sp>
          <p:nvSpPr>
            <p:cNvPr id="12" name="Pfeil: nach rechts 11">
              <a:extLst>
                <a:ext uri="{FF2B5EF4-FFF2-40B4-BE49-F238E27FC236}">
                  <a16:creationId xmlns:a16="http://schemas.microsoft.com/office/drawing/2014/main" id="{04D02188-BD51-446B-918A-C726EC06EBEC}"/>
                </a:ext>
              </a:extLst>
            </p:cNvPr>
            <p:cNvSpPr/>
            <p:nvPr/>
          </p:nvSpPr>
          <p:spPr>
            <a:xfrm>
              <a:off x="3456596" y="1563348"/>
              <a:ext cx="752475" cy="388800"/>
            </a:xfrm>
            <a:prstGeom prst="rightArrow">
              <a:avLst/>
            </a:prstGeom>
            <a:solidFill>
              <a:srgbClr val="004975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pic>
          <p:nvPicPr>
            <p:cNvPr id="13" name="Grafik 12" descr="Datenbank mit einfarbiger Füllung">
              <a:extLst>
                <a:ext uri="{FF2B5EF4-FFF2-40B4-BE49-F238E27FC236}">
                  <a16:creationId xmlns:a16="http://schemas.microsoft.com/office/drawing/2014/main" id="{7FE3A154-A515-44F2-926B-2A166544A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83798" y="1300548"/>
              <a:ext cx="914400" cy="91440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4D1C431-6A08-461F-BFA0-FBB5856DABB7}"/>
                </a:ext>
              </a:extLst>
            </p:cNvPr>
            <p:cNvSpPr txBox="1"/>
            <p:nvPr/>
          </p:nvSpPr>
          <p:spPr>
            <a:xfrm>
              <a:off x="3485171" y="1277598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export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D7EB6AB-E311-4D54-B370-4650D2C2518F}"/>
                </a:ext>
              </a:extLst>
            </p:cNvPr>
            <p:cNvSpPr txBox="1"/>
            <p:nvPr/>
          </p:nvSpPr>
          <p:spPr>
            <a:xfrm>
              <a:off x="4378956" y="2006608"/>
              <a:ext cx="2055576" cy="462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{</a:t>
              </a:r>
              <a:r>
                <a:rPr lang="de-DE" kern="0" dirty="0">
                  <a:solidFill>
                    <a:srgbClr val="000000"/>
                  </a:solidFill>
                </a:rPr>
                <a:t>E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xchange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Format}</a:t>
              </a:r>
            </a:p>
          </p:txBody>
        </p:sp>
        <p:sp>
          <p:nvSpPr>
            <p:cNvPr id="18" name="Pfeil: nach rechts 17">
              <a:extLst>
                <a:ext uri="{FF2B5EF4-FFF2-40B4-BE49-F238E27FC236}">
                  <a16:creationId xmlns:a16="http://schemas.microsoft.com/office/drawing/2014/main" id="{B2B2962A-F507-49DE-A8A3-0B726C81921B}"/>
                </a:ext>
              </a:extLst>
            </p:cNvPr>
            <p:cNvSpPr/>
            <p:nvPr/>
          </p:nvSpPr>
          <p:spPr>
            <a:xfrm>
              <a:off x="6267150" y="1586298"/>
              <a:ext cx="752475" cy="388800"/>
            </a:xfrm>
            <a:prstGeom prst="rightArrow">
              <a:avLst/>
            </a:prstGeom>
            <a:solidFill>
              <a:srgbClr val="00512A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264D85D-0816-4F4C-9201-C5881E6029BA}"/>
                </a:ext>
              </a:extLst>
            </p:cNvPr>
            <p:cNvSpPr txBox="1"/>
            <p:nvPr/>
          </p:nvSpPr>
          <p:spPr>
            <a:xfrm>
              <a:off x="6267150" y="1308013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import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0CEC1965-B721-4CB5-A1CF-F4F8D45D9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01433" y="1052898"/>
              <a:ext cx="914400" cy="914400"/>
            </a:xfrm>
            <a:prstGeom prst="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C67C065-DD01-4430-8349-B092239598EE}"/>
                </a:ext>
              </a:extLst>
            </p:cNvPr>
            <p:cNvSpPr/>
            <p:nvPr/>
          </p:nvSpPr>
          <p:spPr>
            <a:xfrm>
              <a:off x="7187046" y="1681108"/>
              <a:ext cx="153280" cy="153280"/>
            </a:xfrm>
            <a:prstGeom prst="rect">
              <a:avLst/>
            </a:prstGeom>
            <a:solidFill>
              <a:srgbClr val="9E2896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80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0855E81A-FD35-4764-9C80-1D30F8FE4FCF}"/>
                </a:ext>
              </a:extLst>
            </p:cNvPr>
            <p:cNvSpPr/>
            <p:nvPr/>
          </p:nvSpPr>
          <p:spPr>
            <a:xfrm>
              <a:off x="3060147" y="1704058"/>
              <a:ext cx="153280" cy="153280"/>
            </a:xfrm>
            <a:prstGeom prst="rect">
              <a:avLst/>
            </a:prstGeom>
            <a:solidFill>
              <a:srgbClr val="9E2896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80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CD05843-9C98-4E5E-9398-90F6701CBF15}"/>
                </a:ext>
              </a:extLst>
            </p:cNvPr>
            <p:cNvSpPr/>
            <p:nvPr/>
          </p:nvSpPr>
          <p:spPr>
            <a:xfrm>
              <a:off x="5289194" y="1509658"/>
              <a:ext cx="153280" cy="153280"/>
            </a:xfrm>
            <a:prstGeom prst="rect">
              <a:avLst/>
            </a:prstGeom>
            <a:solidFill>
              <a:srgbClr val="9E2896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702F6A1D-21CF-4064-8E16-222F1CDD2863}"/>
                </a:ext>
              </a:extLst>
            </p:cNvPr>
            <p:cNvSpPr txBox="1"/>
            <p:nvPr/>
          </p:nvSpPr>
          <p:spPr>
            <a:xfrm>
              <a:off x="2796450" y="2162936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Tool A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A96FEE88-0AF5-4FC7-AEAF-B5EAE16EFF57}"/>
                </a:ext>
              </a:extLst>
            </p:cNvPr>
            <p:cNvSpPr txBox="1"/>
            <p:nvPr/>
          </p:nvSpPr>
          <p:spPr>
            <a:xfrm>
              <a:off x="7115355" y="2172461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Tool B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474A1F7D-4DDE-4103-A1CD-0A3912333296}"/>
                </a:ext>
              </a:extLst>
            </p:cNvPr>
            <p:cNvSpPr/>
            <p:nvPr/>
          </p:nvSpPr>
          <p:spPr>
            <a:xfrm>
              <a:off x="7525844" y="1689920"/>
              <a:ext cx="153280" cy="153280"/>
            </a:xfrm>
            <a:prstGeom prst="rect">
              <a:avLst/>
            </a:prstGeom>
            <a:solidFill>
              <a:srgbClr val="004975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81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F713B77B-7290-4EB9-86C3-E4D35B372E9D}"/>
                </a:ext>
              </a:extLst>
            </p:cNvPr>
            <p:cNvCxnSpPr>
              <a:cxnSpLocks/>
              <a:stCxn id="26" idx="3"/>
              <a:endCxn id="55" idx="1"/>
            </p:cNvCxnSpPr>
            <p:nvPr/>
          </p:nvCxnSpPr>
          <p:spPr>
            <a:xfrm>
              <a:off x="7340326" y="1757748"/>
              <a:ext cx="185518" cy="8812"/>
            </a:xfrm>
            <a:prstGeom prst="line">
              <a:avLst/>
            </a:prstGeom>
            <a:ln w="38100">
              <a:solidFill>
                <a:srgbClr val="004975"/>
              </a:solidFill>
            </a:ln>
            <a:effectLst>
              <a:glow rad="76200">
                <a:schemeClr val="bg1">
                  <a:lumMod val="95000"/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944B1E2-8DB1-4734-8523-BDB53E6827FC}"/>
              </a:ext>
            </a:extLst>
          </p:cNvPr>
          <p:cNvGrpSpPr/>
          <p:nvPr/>
        </p:nvGrpSpPr>
        <p:grpSpPr>
          <a:xfrm>
            <a:off x="0" y="2632308"/>
            <a:ext cx="10969625" cy="1443900"/>
            <a:chOff x="0" y="2500228"/>
            <a:chExt cx="10969625" cy="1443900"/>
          </a:xfrm>
        </p:grpSpPr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56359033-3666-441F-8D1E-33FE13F628BC}"/>
                </a:ext>
              </a:extLst>
            </p:cNvPr>
            <p:cNvSpPr/>
            <p:nvPr/>
          </p:nvSpPr>
          <p:spPr>
            <a:xfrm>
              <a:off x="0" y="2500228"/>
              <a:ext cx="10969625" cy="1443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007B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9A450CC-4F8B-4490-A536-FEA9F9799271}"/>
                </a:ext>
              </a:extLst>
            </p:cNvPr>
            <p:cNvSpPr txBox="1"/>
            <p:nvPr/>
          </p:nvSpPr>
          <p:spPr>
            <a:xfrm>
              <a:off x="267745" y="3046633"/>
              <a:ext cx="2041561" cy="606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Publication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of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Data in neutral </a:t>
              </a:r>
              <a:r>
                <a:rPr kumimoji="0" lang="de-DE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format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Grafik 34" descr="Datenbank mit einfarbiger Füllung">
              <a:extLst>
                <a:ext uri="{FF2B5EF4-FFF2-40B4-BE49-F238E27FC236}">
                  <a16:creationId xmlns:a16="http://schemas.microsoft.com/office/drawing/2014/main" id="{A757735E-5255-47D4-A3AD-2FB178753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46517" y="2738701"/>
              <a:ext cx="914400" cy="914400"/>
            </a:xfrm>
            <a:prstGeom prst="rect">
              <a:avLst/>
            </a:prstGeom>
          </p:spPr>
        </p:pic>
        <p:sp>
          <p:nvSpPr>
            <p:cNvPr id="36" name="Pfeil: nach rechts 35">
              <a:extLst>
                <a:ext uri="{FF2B5EF4-FFF2-40B4-BE49-F238E27FC236}">
                  <a16:creationId xmlns:a16="http://schemas.microsoft.com/office/drawing/2014/main" id="{91C413BE-8132-4457-89F7-C54B09210144}"/>
                </a:ext>
              </a:extLst>
            </p:cNvPr>
            <p:cNvSpPr/>
            <p:nvPr/>
          </p:nvSpPr>
          <p:spPr>
            <a:xfrm>
              <a:off x="3465667" y="3024451"/>
              <a:ext cx="752475" cy="388800"/>
            </a:xfrm>
            <a:prstGeom prst="rightArrow">
              <a:avLst/>
            </a:prstGeom>
            <a:solidFill>
              <a:srgbClr val="004975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52A7EE35-F179-465B-AA9B-F5845CF91F93}"/>
                </a:ext>
              </a:extLst>
            </p:cNvPr>
            <p:cNvSpPr txBox="1"/>
            <p:nvPr/>
          </p:nvSpPr>
          <p:spPr>
            <a:xfrm>
              <a:off x="3494242" y="2738701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publish</a:t>
              </a: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687FDAFF-5941-4695-A47A-017D50FD90B4}"/>
                </a:ext>
              </a:extLst>
            </p:cNvPr>
            <p:cNvSpPr/>
            <p:nvPr/>
          </p:nvSpPr>
          <p:spPr>
            <a:xfrm>
              <a:off x="3069218" y="3165161"/>
              <a:ext cx="153280" cy="153280"/>
            </a:xfrm>
            <a:prstGeom prst="rect">
              <a:avLst/>
            </a:prstGeom>
            <a:solidFill>
              <a:srgbClr val="9E2896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80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3BB96FE8-790E-4110-A5E2-09DF85C94FCC}"/>
                </a:ext>
              </a:extLst>
            </p:cNvPr>
            <p:cNvSpPr txBox="1"/>
            <p:nvPr/>
          </p:nvSpPr>
          <p:spPr>
            <a:xfrm>
              <a:off x="4565472" y="3566893"/>
              <a:ext cx="1881188" cy="2954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kern="0" dirty="0">
                  <a:solidFill>
                    <a:srgbClr val="000000"/>
                  </a:solidFill>
                </a:rPr>
                <a:t>{Neutral Format}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58B04809-4ACD-4C4A-AF5B-FF35426EDBAB}"/>
                </a:ext>
              </a:extLst>
            </p:cNvPr>
            <p:cNvGrpSpPr/>
            <p:nvPr/>
          </p:nvGrpSpPr>
          <p:grpSpPr>
            <a:xfrm>
              <a:off x="4595061" y="2755830"/>
              <a:ext cx="485538" cy="833489"/>
              <a:chOff x="4586515" y="3240101"/>
              <a:chExt cx="485538" cy="833489"/>
            </a:xfrm>
          </p:grpSpPr>
          <p:sp>
            <p:nvSpPr>
              <p:cNvPr id="39" name="Rechteck: gefaltete Ecke 38">
                <a:extLst>
                  <a:ext uri="{FF2B5EF4-FFF2-40B4-BE49-F238E27FC236}">
                    <a16:creationId xmlns:a16="http://schemas.microsoft.com/office/drawing/2014/main" id="{848557E6-12B7-4C98-8A58-22EE16432FD8}"/>
                  </a:ext>
                </a:extLst>
              </p:cNvPr>
              <p:cNvSpPr/>
              <p:nvPr/>
            </p:nvSpPr>
            <p:spPr>
              <a:xfrm flipV="1">
                <a:off x="4586515" y="3240101"/>
                <a:ext cx="470806" cy="674550"/>
              </a:xfrm>
              <a:prstGeom prst="foldedCorner">
                <a:avLst>
                  <a:gd name="adj" fmla="val 38247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sch Office Sans"/>
                  <a:ea typeface="+mn-ea"/>
                  <a:cs typeface="+mn-cs"/>
                </a:endParaRPr>
              </a:p>
            </p:txBody>
          </p: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977069D8-8515-4EC2-83AA-FB892A53CC65}"/>
                  </a:ext>
                </a:extLst>
              </p:cNvPr>
              <p:cNvSpPr txBox="1"/>
              <p:nvPr/>
            </p:nvSpPr>
            <p:spPr>
              <a:xfrm>
                <a:off x="4586515" y="3450533"/>
                <a:ext cx="485538" cy="623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eaLnBrk="1" fontAlgn="auto" latinLnBrk="0" hangingPunct="1"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HTML&lt;/&gt;</a:t>
                </a:r>
              </a:p>
            </p:txBody>
          </p:sp>
        </p:grpSp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4143AEB6-4E25-40EF-9277-873EB3788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5" t="21743" r="24938" b="21752"/>
            <a:stretch/>
          </p:blipFill>
          <p:spPr>
            <a:xfrm>
              <a:off x="5168487" y="2513728"/>
              <a:ext cx="914400" cy="1029520"/>
            </a:xfrm>
            <a:prstGeom prst="rect">
              <a:avLst/>
            </a:prstGeom>
          </p:spPr>
        </p:pic>
        <p:pic>
          <p:nvPicPr>
            <p:cNvPr id="52" name="Grafik 51" descr="Datenbank mit einfarbiger Füllung">
              <a:extLst>
                <a:ext uri="{FF2B5EF4-FFF2-40B4-BE49-F238E27FC236}">
                  <a16:creationId xmlns:a16="http://schemas.microsoft.com/office/drawing/2014/main" id="{E205F81F-B52B-42B5-A8E9-76B3F549F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96043" y="2738701"/>
              <a:ext cx="914400" cy="914400"/>
            </a:xfrm>
            <a:prstGeom prst="rect">
              <a:avLst/>
            </a:prstGeom>
          </p:spPr>
        </p:pic>
        <p:sp>
          <p:nvSpPr>
            <p:cNvPr id="53" name="Pfeil: nach rechts 52">
              <a:extLst>
                <a:ext uri="{FF2B5EF4-FFF2-40B4-BE49-F238E27FC236}">
                  <a16:creationId xmlns:a16="http://schemas.microsoft.com/office/drawing/2014/main" id="{3B1358B4-AADC-45BE-BA0E-918015CDD350}"/>
                </a:ext>
              </a:extLst>
            </p:cNvPr>
            <p:cNvSpPr/>
            <p:nvPr/>
          </p:nvSpPr>
          <p:spPr>
            <a:xfrm flipH="1">
              <a:off x="6262617" y="3024451"/>
              <a:ext cx="752475" cy="388800"/>
            </a:xfrm>
            <a:prstGeom prst="rightArrow">
              <a:avLst/>
            </a:prstGeom>
            <a:solidFill>
              <a:srgbClr val="00512A"/>
            </a:solidFill>
            <a:ln w="9525" cap="flat" cmpd="sng" algn="ctr">
              <a:solidFill>
                <a:srgbClr val="3F136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D985CCD0-7BF0-49CF-B6B2-CD1F8ADAEEA9}"/>
                </a:ext>
              </a:extLst>
            </p:cNvPr>
            <p:cNvSpPr txBox="1"/>
            <p:nvPr/>
          </p:nvSpPr>
          <p:spPr>
            <a:xfrm>
              <a:off x="6262617" y="2746166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publish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F80F5DD6-3409-4188-9B95-CAEB6418CA0F}"/>
                </a:ext>
              </a:extLst>
            </p:cNvPr>
            <p:cNvSpPr/>
            <p:nvPr/>
          </p:nvSpPr>
          <p:spPr>
            <a:xfrm>
              <a:off x="7326265" y="3120422"/>
              <a:ext cx="153280" cy="153280"/>
            </a:xfrm>
            <a:prstGeom prst="rect">
              <a:avLst/>
            </a:prstGeom>
            <a:solidFill>
              <a:srgbClr val="004975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81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3F1D7185-3D8C-440B-95DB-44837FC5D989}"/>
                </a:ext>
              </a:extLst>
            </p:cNvPr>
            <p:cNvSpPr/>
            <p:nvPr/>
          </p:nvSpPr>
          <p:spPr>
            <a:xfrm>
              <a:off x="5330104" y="2768629"/>
              <a:ext cx="153280" cy="153280"/>
            </a:xfrm>
            <a:prstGeom prst="rect">
              <a:avLst/>
            </a:prstGeom>
            <a:solidFill>
              <a:srgbClr val="9E2896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80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A4CCC6DE-B2E3-4751-BC10-312AB582EDDC}"/>
                </a:ext>
              </a:extLst>
            </p:cNvPr>
            <p:cNvSpPr/>
            <p:nvPr/>
          </p:nvSpPr>
          <p:spPr>
            <a:xfrm>
              <a:off x="5751735" y="2768629"/>
              <a:ext cx="153280" cy="153280"/>
            </a:xfrm>
            <a:prstGeom prst="rect">
              <a:avLst/>
            </a:prstGeom>
            <a:solidFill>
              <a:srgbClr val="004975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>
              <a:glow rad="101600">
                <a:schemeClr val="bg1">
                  <a:lumMod val="95000"/>
                  <a:alpha val="80000"/>
                </a:schemeClr>
              </a:glow>
            </a:effectLst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0437A651-8FDE-4E07-A7AB-2A1163EE248F}"/>
                </a:ext>
              </a:extLst>
            </p:cNvPr>
            <p:cNvCxnSpPr>
              <a:cxnSpLocks/>
              <a:stCxn id="63" idx="3"/>
              <a:endCxn id="64" idx="1"/>
            </p:cNvCxnSpPr>
            <p:nvPr/>
          </p:nvCxnSpPr>
          <p:spPr>
            <a:xfrm>
              <a:off x="5483384" y="2845269"/>
              <a:ext cx="268351" cy="0"/>
            </a:xfrm>
            <a:prstGeom prst="line">
              <a:avLst/>
            </a:prstGeom>
            <a:ln w="38100">
              <a:solidFill>
                <a:srgbClr val="004975"/>
              </a:solidFill>
            </a:ln>
            <a:effectLst>
              <a:glow rad="101600">
                <a:schemeClr val="bg1">
                  <a:lumMod val="95000"/>
                  <a:alpha val="8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C36C72FE-36A8-4B80-9A73-1C704BE91939}"/>
                </a:ext>
              </a:extLst>
            </p:cNvPr>
            <p:cNvSpPr txBox="1"/>
            <p:nvPr/>
          </p:nvSpPr>
          <p:spPr>
            <a:xfrm>
              <a:off x="8185508" y="2738701"/>
              <a:ext cx="2784116" cy="10547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285750" marR="0" indent="-28575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de-DE" sz="1400" kern="0" dirty="0" err="1">
                  <a:solidFill>
                    <a:srgbClr val="000000"/>
                  </a:solidFill>
                </a:rPr>
                <a:t>When</a:t>
              </a:r>
              <a:r>
                <a:rPr lang="de-DE" sz="1400" kern="0" dirty="0">
                  <a:solidFill>
                    <a:srgbClr val="000000"/>
                  </a:solidFill>
                </a:rPr>
                <a:t> </a:t>
              </a:r>
              <a:r>
                <a:rPr lang="de-DE" sz="1400" kern="0" dirty="0" err="1">
                  <a:solidFill>
                    <a:srgbClr val="000000"/>
                  </a:solidFill>
                </a:rPr>
                <a:t>to</a:t>
              </a:r>
              <a:r>
                <a:rPr lang="de-DE" sz="1400" kern="0" dirty="0">
                  <a:solidFill>
                    <a:srgbClr val="000000"/>
                  </a:solidFill>
                </a:rPr>
                <a:t> publish?</a:t>
              </a:r>
            </a:p>
            <a:p>
              <a:pPr marL="285750" indent="-285750" fontAlgn="auto">
                <a:spcBef>
                  <a:spcPts val="5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DE" sz="1400" b="1" dirty="0">
                  <a:solidFill>
                    <a:srgbClr val="0E78C5"/>
                  </a:solidFill>
                  <a:latin typeface="+mn-lt"/>
                </a:rPr>
                <a:t>Data </a:t>
              </a:r>
              <a:r>
                <a:rPr lang="de-DE" sz="1400" b="1" dirty="0" err="1">
                  <a:solidFill>
                    <a:srgbClr val="0E78C5"/>
                  </a:solidFill>
                  <a:latin typeface="+mn-lt"/>
                </a:rPr>
                <a:t>enrichment</a:t>
              </a:r>
              <a:r>
                <a:rPr lang="de-DE" sz="1400" b="1" dirty="0">
                  <a:solidFill>
                    <a:srgbClr val="0E78C5"/>
                  </a:solidFill>
                  <a:latin typeface="+mn-lt"/>
                </a:rPr>
                <a:t> in Graph</a:t>
              </a:r>
            </a:p>
            <a:p>
              <a:pPr marL="285750" marR="0" indent="-28575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What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was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the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source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of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the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publication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?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033B820F-D8E3-4F6E-BC48-D302477E932F}"/>
                </a:ext>
              </a:extLst>
            </p:cNvPr>
            <p:cNvSpPr txBox="1"/>
            <p:nvPr/>
          </p:nvSpPr>
          <p:spPr>
            <a:xfrm>
              <a:off x="7143603" y="3612385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Tool B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154F7120-E964-479A-B726-65664AE0281C}"/>
                </a:ext>
              </a:extLst>
            </p:cNvPr>
            <p:cNvSpPr txBox="1"/>
            <p:nvPr/>
          </p:nvSpPr>
          <p:spPr>
            <a:xfrm>
              <a:off x="2755821" y="3602860"/>
              <a:ext cx="723900" cy="169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Tool A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BAF5122-EF2A-4ABD-895C-D59CC3918A86}"/>
                </a:ext>
              </a:extLst>
            </p:cNvPr>
            <p:cNvSpPr txBox="1"/>
            <p:nvPr/>
          </p:nvSpPr>
          <p:spPr>
            <a:xfrm>
              <a:off x="5314421" y="3301016"/>
              <a:ext cx="723900" cy="2268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marR="0" algn="l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Graph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45A8D88-7555-4E39-A012-031670159B84}"/>
              </a:ext>
            </a:extLst>
          </p:cNvPr>
          <p:cNvGrpSpPr/>
          <p:nvPr/>
        </p:nvGrpSpPr>
        <p:grpSpPr>
          <a:xfrm rot="610332">
            <a:off x="1665168" y="4102566"/>
            <a:ext cx="962406" cy="1399313"/>
            <a:chOff x="1634998" y="4069420"/>
            <a:chExt cx="962406" cy="139931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4E91061-7F96-4125-815C-2E034357F56F}"/>
                </a:ext>
              </a:extLst>
            </p:cNvPr>
            <p:cNvSpPr/>
            <p:nvPr/>
          </p:nvSpPr>
          <p:spPr>
            <a:xfrm>
              <a:off x="1634998" y="4199029"/>
              <a:ext cx="962406" cy="1269704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30B719F-4FE1-4E06-A148-E2A57BA1CC07}"/>
                </a:ext>
              </a:extLst>
            </p:cNvPr>
            <p:cNvSpPr txBox="1"/>
            <p:nvPr/>
          </p:nvSpPr>
          <p:spPr>
            <a:xfrm>
              <a:off x="1634998" y="4069420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7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anose="05000000000000000000" pitchFamily="2" charset="2"/>
                </a:rPr>
                <a:t></a:t>
              </a: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5F9243AD-FE62-4BD2-93E6-161020D7D876}"/>
                </a:ext>
              </a:extLst>
            </p:cNvPr>
            <p:cNvSpPr txBox="1"/>
            <p:nvPr/>
          </p:nvSpPr>
          <p:spPr>
            <a:xfrm>
              <a:off x="1688086" y="4775627"/>
              <a:ext cx="7988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dirty="0"/>
                <a:t>True</a:t>
              </a:r>
            </a:p>
            <a:p>
              <a:pPr algn="ctr"/>
              <a:r>
                <a:rPr lang="de-DE" dirty="0"/>
                <a:t>North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7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>
            <a:extLst>
              <a:ext uri="{FF2B5EF4-FFF2-40B4-BE49-F238E27FC236}">
                <a16:creationId xmlns:a16="http://schemas.microsoft.com/office/drawing/2014/main" id="{C0212C52-AACE-4D1A-B1A3-09A5A65FE6E6}"/>
              </a:ext>
            </a:extLst>
          </p:cNvPr>
          <p:cNvSpPr/>
          <p:nvPr/>
        </p:nvSpPr>
        <p:spPr>
          <a:xfrm>
            <a:off x="0" y="1286171"/>
            <a:ext cx="10969625" cy="144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7BC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2" name="Grafik 71" descr="Datenbank mit einfarbiger Füllung">
            <a:extLst>
              <a:ext uri="{FF2B5EF4-FFF2-40B4-BE49-F238E27FC236}">
                <a16:creationId xmlns:a16="http://schemas.microsoft.com/office/drawing/2014/main" id="{7F5DF85E-670B-42A1-9C97-CC7FCC934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0329" y="1519925"/>
            <a:ext cx="914400" cy="914400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2E295480-A51A-4184-B540-634194C42FB2}"/>
              </a:ext>
            </a:extLst>
          </p:cNvPr>
          <p:cNvSpPr txBox="1"/>
          <p:nvPr/>
        </p:nvSpPr>
        <p:spPr>
          <a:xfrm>
            <a:off x="260629" y="1695380"/>
            <a:ext cx="2041561" cy="388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Static Links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with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kern="0" dirty="0">
                <a:solidFill>
                  <a:srgbClr val="0070C0"/>
                </a:solidFill>
              </a:rPr>
              <a:t>OSLC Core</a:t>
            </a:r>
          </a:p>
        </p:txBody>
      </p:sp>
      <p:pic>
        <p:nvPicPr>
          <p:cNvPr id="75" name="Grafik 74" descr="Datenbank mit einfarbiger Füllung">
            <a:extLst>
              <a:ext uri="{FF2B5EF4-FFF2-40B4-BE49-F238E27FC236}">
                <a16:creationId xmlns:a16="http://schemas.microsoft.com/office/drawing/2014/main" id="{42588032-4B7D-41D8-9DE8-01AE1D508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1848" y="1542875"/>
            <a:ext cx="914400" cy="914400"/>
          </a:xfrm>
          <a:prstGeom prst="rect">
            <a:avLst/>
          </a:prstGeom>
        </p:spPr>
      </p:pic>
      <p:sp>
        <p:nvSpPr>
          <p:cNvPr id="84" name="Textfeld 83">
            <a:extLst>
              <a:ext uri="{FF2B5EF4-FFF2-40B4-BE49-F238E27FC236}">
                <a16:creationId xmlns:a16="http://schemas.microsoft.com/office/drawing/2014/main" id="{D9C71B10-0065-4C4B-94E6-90143B31696B}"/>
              </a:ext>
            </a:extLst>
          </p:cNvPr>
          <p:cNvSpPr txBox="1"/>
          <p:nvPr/>
        </p:nvSpPr>
        <p:spPr>
          <a:xfrm>
            <a:off x="2789333" y="2405263"/>
            <a:ext cx="723900" cy="1693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 A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1F510D59-595E-4D1A-B766-DA8E14C09346}"/>
              </a:ext>
            </a:extLst>
          </p:cNvPr>
          <p:cNvSpPr txBox="1"/>
          <p:nvPr/>
        </p:nvSpPr>
        <p:spPr>
          <a:xfrm>
            <a:off x="7133405" y="2414788"/>
            <a:ext cx="723900" cy="1693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 B</a:t>
            </a: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D67A77C4-6E00-4DF3-8996-650C25A00985}"/>
              </a:ext>
            </a:extLst>
          </p:cNvPr>
          <p:cNvSpPr/>
          <p:nvPr/>
        </p:nvSpPr>
        <p:spPr>
          <a:xfrm>
            <a:off x="7349031" y="1940535"/>
            <a:ext cx="153280" cy="153280"/>
          </a:xfrm>
          <a:prstGeom prst="rect">
            <a:avLst/>
          </a:prstGeom>
          <a:solidFill>
            <a:srgbClr val="004975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106C804D-78E7-40F1-954D-5B512C0655C6}"/>
              </a:ext>
            </a:extLst>
          </p:cNvPr>
          <p:cNvCxnSpPr>
            <a:cxnSpLocks/>
            <a:stCxn id="82" idx="3"/>
            <a:endCxn id="87" idx="1"/>
          </p:cNvCxnSpPr>
          <p:nvPr/>
        </p:nvCxnSpPr>
        <p:spPr>
          <a:xfrm flipV="1">
            <a:off x="3206310" y="2017175"/>
            <a:ext cx="4142721" cy="5850"/>
          </a:xfrm>
          <a:prstGeom prst="line">
            <a:avLst/>
          </a:prstGeom>
          <a:ln w="38100">
            <a:solidFill>
              <a:srgbClr val="004975"/>
            </a:solidFill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990BAA3F-11AC-4714-8CAC-77C2621F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Linking </a:t>
            </a:r>
            <a:r>
              <a:rPr lang="de-DE" dirty="0" err="1"/>
              <a:t>evolution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OSLC Core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Configuration</a:t>
            </a:r>
            <a:r>
              <a:rPr lang="de-DE" dirty="0"/>
              <a:t> Management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A86B5B-E87D-4FDA-B72A-AA91C9F1C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FA357-15A6-4608-B898-A2FE436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14</a:t>
            </a:fld>
            <a:endParaRPr lang="en-US" noProof="1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2DA763F9-5E8D-4901-BFD9-6379A4585DFA}"/>
              </a:ext>
            </a:extLst>
          </p:cNvPr>
          <p:cNvSpPr txBox="1"/>
          <p:nvPr/>
        </p:nvSpPr>
        <p:spPr>
          <a:xfrm>
            <a:off x="8184118" y="1635035"/>
            <a:ext cx="2543442" cy="1054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Tools need to make data accessible</a:t>
            </a:r>
          </a:p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Link is </a:t>
            </a:r>
            <a:r>
              <a:rPr lang="en-US" sz="1400" b="1" dirty="0">
                <a:solidFill>
                  <a:srgbClr val="0E78C5"/>
                </a:solidFill>
                <a:latin typeface="+mn-lt"/>
              </a:rPr>
              <a:t>stored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the </a:t>
            </a:r>
            <a:r>
              <a:rPr lang="en-US" sz="1400" b="1" dirty="0">
                <a:solidFill>
                  <a:srgbClr val="0E78C5"/>
                </a:solidFill>
                <a:latin typeface="+mn-lt"/>
              </a:rPr>
              <a:t>logically dependent side</a:t>
            </a:r>
            <a:endParaRPr lang="de-DE" sz="1400" b="1" dirty="0">
              <a:solidFill>
                <a:srgbClr val="0E78C5"/>
              </a:solidFill>
              <a:latin typeface="+mn-lt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055B000D-31D2-4958-84AA-EF19E0DC0619}"/>
              </a:ext>
            </a:extLst>
          </p:cNvPr>
          <p:cNvSpPr/>
          <p:nvPr/>
        </p:nvSpPr>
        <p:spPr>
          <a:xfrm>
            <a:off x="0" y="2839453"/>
            <a:ext cx="10969625" cy="14439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7BC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67" name="Grafik 66" descr="Datenbank mit einfarbiger Füllung">
            <a:extLst>
              <a:ext uri="{FF2B5EF4-FFF2-40B4-BE49-F238E27FC236}">
                <a16:creationId xmlns:a16="http://schemas.microsoft.com/office/drawing/2014/main" id="{00225A65-8439-438D-9CB2-1638D39C2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0329" y="3073207"/>
            <a:ext cx="914400" cy="914400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E315D036-E47A-4554-A1B6-3B5B35C694E6}"/>
              </a:ext>
            </a:extLst>
          </p:cNvPr>
          <p:cNvSpPr txBox="1"/>
          <p:nvPr/>
        </p:nvSpPr>
        <p:spPr>
          <a:xfrm>
            <a:off x="260629" y="3098671"/>
            <a:ext cx="2369700" cy="6887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Configuration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-aware Links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with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kern="0" dirty="0">
                <a:solidFill>
                  <a:srgbClr val="0070C0"/>
                </a:solidFill>
              </a:rPr>
              <a:t>OSLC </a:t>
            </a:r>
            <a:r>
              <a:rPr lang="de-DE" b="1" kern="0" dirty="0" err="1">
                <a:solidFill>
                  <a:srgbClr val="0070C0"/>
                </a:solidFill>
              </a:rPr>
              <a:t>Config</a:t>
            </a:r>
            <a:r>
              <a:rPr lang="de-DE" b="1" kern="0" dirty="0">
                <a:solidFill>
                  <a:srgbClr val="0070C0"/>
                </a:solidFill>
              </a:rPr>
              <a:t>. </a:t>
            </a:r>
            <a:r>
              <a:rPr lang="de-DE" b="1" kern="0" dirty="0" err="1">
                <a:solidFill>
                  <a:srgbClr val="0070C0"/>
                </a:solidFill>
              </a:rPr>
              <a:t>Mgmnt</a:t>
            </a:r>
            <a:r>
              <a:rPr lang="de-DE" b="1" kern="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4" name="Grafik 73" descr="Datenbank mit einfarbiger Füllung">
            <a:extLst>
              <a:ext uri="{FF2B5EF4-FFF2-40B4-BE49-F238E27FC236}">
                <a16:creationId xmlns:a16="http://schemas.microsoft.com/office/drawing/2014/main" id="{C3FACFEE-884B-44C0-BE5D-C842E0501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01848" y="3096157"/>
            <a:ext cx="914400" cy="914400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CC8C67E7-B53B-4DFA-9222-A318F4FA4795}"/>
              </a:ext>
            </a:extLst>
          </p:cNvPr>
          <p:cNvSpPr txBox="1"/>
          <p:nvPr/>
        </p:nvSpPr>
        <p:spPr>
          <a:xfrm>
            <a:off x="2789333" y="3958545"/>
            <a:ext cx="723900" cy="1693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 A</a:t>
            </a: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AA76CA9E-34A2-428B-976F-2CAD78EF0135}"/>
              </a:ext>
            </a:extLst>
          </p:cNvPr>
          <p:cNvSpPr txBox="1"/>
          <p:nvPr/>
        </p:nvSpPr>
        <p:spPr>
          <a:xfrm>
            <a:off x="7133405" y="3968070"/>
            <a:ext cx="723900" cy="1693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 B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89B4F60-1014-4711-B42B-7272AFB027DE}"/>
              </a:ext>
            </a:extLst>
          </p:cNvPr>
          <p:cNvSpPr/>
          <p:nvPr/>
        </p:nvSpPr>
        <p:spPr>
          <a:xfrm>
            <a:off x="7272391" y="3386109"/>
            <a:ext cx="153280" cy="153280"/>
          </a:xfrm>
          <a:prstGeom prst="rect">
            <a:avLst/>
          </a:prstGeom>
          <a:solidFill>
            <a:srgbClr val="004975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9CED11D1-96D8-43AF-B2FE-D25059DC295B}"/>
              </a:ext>
            </a:extLst>
          </p:cNvPr>
          <p:cNvCxnSpPr>
            <a:cxnSpLocks/>
            <a:stCxn id="109" idx="0"/>
            <a:endCxn id="79" idx="1"/>
          </p:cNvCxnSpPr>
          <p:nvPr/>
        </p:nvCxnSpPr>
        <p:spPr>
          <a:xfrm flipV="1">
            <a:off x="3190161" y="3462749"/>
            <a:ext cx="4082230" cy="278485"/>
          </a:xfrm>
          <a:prstGeom prst="line">
            <a:avLst/>
          </a:prstGeom>
          <a:ln w="38100">
            <a:solidFill>
              <a:srgbClr val="004975"/>
            </a:solidFill>
            <a:tailEnd type="stealth"/>
          </a:ln>
          <a:effectLst>
            <a:glow rad="101600">
              <a:schemeClr val="bg1">
                <a:alpha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>
            <a:extLst>
              <a:ext uri="{FF2B5EF4-FFF2-40B4-BE49-F238E27FC236}">
                <a16:creationId xmlns:a16="http://schemas.microsoft.com/office/drawing/2014/main" id="{BAB58333-1D65-474B-94D2-66C79B0431E3}"/>
              </a:ext>
            </a:extLst>
          </p:cNvPr>
          <p:cNvSpPr txBox="1"/>
          <p:nvPr/>
        </p:nvSpPr>
        <p:spPr>
          <a:xfrm>
            <a:off x="8184118" y="2964797"/>
            <a:ext cx="2543442" cy="1054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indent="-28575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Link is </a:t>
            </a:r>
            <a:r>
              <a:rPr lang="en-US" sz="1400" b="1" dirty="0" err="1">
                <a:solidFill>
                  <a:srgbClr val="0E78C5"/>
                </a:solidFill>
                <a:latin typeface="+mn-lt"/>
              </a:rPr>
              <a:t>dependant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on the </a:t>
            </a:r>
            <a:r>
              <a:rPr lang="en-US" sz="1400" kern="0" dirty="0">
                <a:solidFill>
                  <a:srgbClr val="000000"/>
                </a:solidFill>
              </a:rPr>
              <a:t>selected</a:t>
            </a:r>
            <a:r>
              <a:rPr lang="en-US" sz="1400" b="1" dirty="0">
                <a:solidFill>
                  <a:srgbClr val="0E78C5"/>
                </a:solidFill>
                <a:latin typeface="+mn-lt"/>
              </a:rPr>
              <a:t> configuration context</a:t>
            </a:r>
          </a:p>
          <a:p>
            <a:pPr marL="285750" indent="-285750" fontAlgn="auto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Tools need to </a:t>
            </a:r>
            <a:r>
              <a:rPr lang="en-US" sz="1400" kern="0" dirty="0">
                <a:solidFill>
                  <a:srgbClr val="000000"/>
                </a:solidFill>
              </a:rPr>
              <a:t>support </a:t>
            </a:r>
            <a:r>
              <a:rPr lang="en-US" sz="1400" b="1" dirty="0">
                <a:solidFill>
                  <a:srgbClr val="0E78C5"/>
                </a:solidFill>
                <a:latin typeface="+mn-lt"/>
              </a:rPr>
              <a:t>concept resources</a:t>
            </a:r>
          </a:p>
        </p:txBody>
      </p:sp>
      <p:sp>
        <p:nvSpPr>
          <p:cNvPr id="91" name="Rechteck 19">
            <a:extLst>
              <a:ext uri="{FF2B5EF4-FFF2-40B4-BE49-F238E27FC236}">
                <a16:creationId xmlns:a16="http://schemas.microsoft.com/office/drawing/2014/main" id="{A07163D8-89D4-4256-8B5F-BF9984E754A3}"/>
              </a:ext>
            </a:extLst>
          </p:cNvPr>
          <p:cNvSpPr/>
          <p:nvPr/>
        </p:nvSpPr>
        <p:spPr>
          <a:xfrm>
            <a:off x="0" y="4804307"/>
            <a:ext cx="10969625" cy="739243"/>
          </a:xfrm>
          <a:prstGeom prst="rect">
            <a:avLst/>
          </a:prstGeom>
          <a:gradFill flip="none" rotWithShape="1">
            <a:gsLst>
              <a:gs pos="0">
                <a:srgbClr val="007BC0">
                  <a:lumMod val="67000"/>
                </a:srgbClr>
              </a:gs>
              <a:gs pos="48000">
                <a:srgbClr val="007BC0">
                  <a:lumMod val="97000"/>
                  <a:lumOff val="3000"/>
                </a:srgbClr>
              </a:gs>
              <a:gs pos="100000">
                <a:srgbClr val="007BC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Any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artifact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lang="de-DE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with</a:t>
            </a:r>
            <a:r>
              <a:rPr lang="de-DE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</a:t>
            </a:r>
            <a:r>
              <a:rPr lang="de-DE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his</a:t>
            </a:r>
            <a:r>
              <a:rPr lang="de-DE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</a:t>
            </a:r>
            <a:r>
              <a:rPr lang="de-DE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related</a:t>
            </a:r>
            <a:r>
              <a:rPr lang="de-DE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l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inks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need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be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under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configuration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control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OSLC </a:t>
            </a:r>
            <a:r>
              <a:rPr lang="de-DE" b="1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Configuration</a:t>
            </a:r>
            <a:r>
              <a:rPr lang="de-DE" b="1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Management </a:t>
            </a:r>
            <a:r>
              <a:rPr lang="de-DE" b="1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mandatory</a:t>
            </a:r>
            <a:r>
              <a:rPr lang="de-DE" b="1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</a:t>
            </a:r>
            <a:r>
              <a:rPr lang="de-DE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to</a:t>
            </a:r>
            <a:r>
              <a:rPr lang="de-DE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</a:t>
            </a:r>
            <a:r>
              <a:rPr lang="de-DE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fulfil</a:t>
            </a:r>
            <a:r>
              <a:rPr lang="de-DE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</a:t>
            </a:r>
            <a:r>
              <a:rPr lang="de-DE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this</a:t>
            </a:r>
            <a:r>
              <a:rPr lang="de-DE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 </a:t>
            </a:r>
            <a:r>
              <a:rPr lang="de-DE" kern="0" dirty="0" err="1">
                <a:solidFill>
                  <a:prstClr val="white">
                    <a:lumMod val="95000"/>
                  </a:prstClr>
                </a:solidFill>
                <a:latin typeface="Bosch Office Sans"/>
              </a:rPr>
              <a:t>requirement</a:t>
            </a:r>
            <a:r>
              <a:rPr lang="de-DE" kern="0" dirty="0">
                <a:solidFill>
                  <a:prstClr val="white">
                    <a:lumMod val="95000"/>
                  </a:prstClr>
                </a:solidFill>
                <a:latin typeface="Bosch Office Sans"/>
              </a:rPr>
              <a:t>.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8A4F478-2D45-4997-A07F-B513A977E922}"/>
              </a:ext>
            </a:extLst>
          </p:cNvPr>
          <p:cNvGrpSpPr/>
          <p:nvPr/>
        </p:nvGrpSpPr>
        <p:grpSpPr>
          <a:xfrm rot="610332">
            <a:off x="3711900" y="2951219"/>
            <a:ext cx="962406" cy="1399313"/>
            <a:chOff x="1634998" y="4069420"/>
            <a:chExt cx="962406" cy="1399313"/>
          </a:xfrm>
        </p:grpSpPr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7B670C4D-6D85-45A5-A3C9-3DB8BE964B35}"/>
                </a:ext>
              </a:extLst>
            </p:cNvPr>
            <p:cNvSpPr/>
            <p:nvPr/>
          </p:nvSpPr>
          <p:spPr>
            <a:xfrm>
              <a:off x="1634998" y="4199029"/>
              <a:ext cx="962406" cy="1269704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endParaRP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AAABBFEA-F437-4C14-81C8-FC62185F7D0A}"/>
                </a:ext>
              </a:extLst>
            </p:cNvPr>
            <p:cNvSpPr txBox="1"/>
            <p:nvPr/>
          </p:nvSpPr>
          <p:spPr>
            <a:xfrm>
              <a:off x="1634998" y="4069420"/>
              <a:ext cx="914400" cy="9144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7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Wingdings" panose="05000000000000000000" pitchFamily="2" charset="2"/>
                </a:rPr>
                <a:t>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7E59530D-30D8-4B38-8792-F6EEA126F538}"/>
                </a:ext>
              </a:extLst>
            </p:cNvPr>
            <p:cNvSpPr txBox="1"/>
            <p:nvPr/>
          </p:nvSpPr>
          <p:spPr>
            <a:xfrm>
              <a:off x="1688086" y="4775627"/>
              <a:ext cx="79880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dirty="0"/>
                <a:t>True</a:t>
              </a:r>
            </a:p>
            <a:p>
              <a:pPr algn="ctr"/>
              <a:r>
                <a:rPr lang="de-DE" dirty="0"/>
                <a:t>North</a:t>
              </a:r>
            </a:p>
          </p:txBody>
        </p:sp>
      </p:grpSp>
      <p:sp>
        <p:nvSpPr>
          <p:cNvPr id="82" name="Rechteck 81">
            <a:extLst>
              <a:ext uri="{FF2B5EF4-FFF2-40B4-BE49-F238E27FC236}">
                <a16:creationId xmlns:a16="http://schemas.microsoft.com/office/drawing/2014/main" id="{2788CB9E-43EA-4FD5-9F36-B4F10E67A5D5}"/>
              </a:ext>
            </a:extLst>
          </p:cNvPr>
          <p:cNvSpPr/>
          <p:nvPr/>
        </p:nvSpPr>
        <p:spPr>
          <a:xfrm>
            <a:off x="3053030" y="1946385"/>
            <a:ext cx="153280" cy="153280"/>
          </a:xfrm>
          <a:prstGeom prst="rect">
            <a:avLst/>
          </a:prstGeom>
          <a:solidFill>
            <a:srgbClr val="9E2896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504C58A6-7E9E-4F77-8942-C9C67CD8B60F}"/>
              </a:ext>
            </a:extLst>
          </p:cNvPr>
          <p:cNvSpPr/>
          <p:nvPr/>
        </p:nvSpPr>
        <p:spPr>
          <a:xfrm>
            <a:off x="2867640" y="3293613"/>
            <a:ext cx="153280" cy="153280"/>
          </a:xfrm>
          <a:prstGeom prst="rect">
            <a:avLst/>
          </a:prstGeom>
          <a:solidFill>
            <a:srgbClr val="9E2896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2472192-A771-4EB2-9917-BA2DD52C9A26}"/>
              </a:ext>
            </a:extLst>
          </p:cNvPr>
          <p:cNvSpPr/>
          <p:nvPr/>
        </p:nvSpPr>
        <p:spPr>
          <a:xfrm>
            <a:off x="3044025" y="3693656"/>
            <a:ext cx="153280" cy="153280"/>
          </a:xfrm>
          <a:prstGeom prst="rect">
            <a:avLst/>
          </a:prstGeom>
          <a:solidFill>
            <a:srgbClr val="9E2896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09" name="Picture 23">
            <a:extLst>
              <a:ext uri="{FF2B5EF4-FFF2-40B4-BE49-F238E27FC236}">
                <a16:creationId xmlns:a16="http://schemas.microsoft.com/office/drawing/2014/main" id="{57BF18CD-CACE-4052-8511-4F0288925C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10877" t="6685" r="15477" b="11835"/>
          <a:stretch/>
        </p:blipFill>
        <p:spPr>
          <a:xfrm>
            <a:off x="3106377" y="3741234"/>
            <a:ext cx="167568" cy="185393"/>
          </a:xfrm>
          <a:prstGeom prst="rect">
            <a:avLst/>
          </a:prstGeom>
          <a:effectLst>
            <a:glow rad="76200">
              <a:schemeClr val="bg1">
                <a:alpha val="94000"/>
              </a:schemeClr>
            </a:glow>
          </a:effectLst>
        </p:spPr>
      </p:pic>
      <p:cxnSp>
        <p:nvCxnSpPr>
          <p:cNvPr id="110" name="Elbow Connector 29">
            <a:extLst>
              <a:ext uri="{FF2B5EF4-FFF2-40B4-BE49-F238E27FC236}">
                <a16:creationId xmlns:a16="http://schemas.microsoft.com/office/drawing/2014/main" id="{391A223D-FB05-4762-8C91-D07FFD8CC4C3}"/>
              </a:ext>
            </a:extLst>
          </p:cNvPr>
          <p:cNvCxnSpPr>
            <a:cxnSpLocks/>
            <a:stCxn id="107" idx="2"/>
            <a:endCxn id="112" idx="1"/>
          </p:cNvCxnSpPr>
          <p:nvPr/>
        </p:nvCxnSpPr>
        <p:spPr>
          <a:xfrm rot="16200000" flipH="1">
            <a:off x="2937061" y="3454111"/>
            <a:ext cx="114182" cy="99745"/>
          </a:xfrm>
          <a:prstGeom prst="bentConnector2">
            <a:avLst/>
          </a:prstGeom>
          <a:effectLst>
            <a:glow rad="38100">
              <a:schemeClr val="bg1"/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29">
            <a:extLst>
              <a:ext uri="{FF2B5EF4-FFF2-40B4-BE49-F238E27FC236}">
                <a16:creationId xmlns:a16="http://schemas.microsoft.com/office/drawing/2014/main" id="{941C5E90-F1C2-4926-9756-F0F555CA8D54}"/>
              </a:ext>
            </a:extLst>
          </p:cNvPr>
          <p:cNvCxnSpPr>
            <a:cxnSpLocks/>
            <a:stCxn id="107" idx="2"/>
            <a:endCxn id="108" idx="1"/>
          </p:cNvCxnSpPr>
          <p:nvPr/>
        </p:nvCxnSpPr>
        <p:spPr>
          <a:xfrm rot="16200000" flipH="1">
            <a:off x="2832451" y="3558721"/>
            <a:ext cx="323403" cy="99745"/>
          </a:xfrm>
          <a:prstGeom prst="bentConnector2">
            <a:avLst/>
          </a:prstGeom>
          <a:effectLst>
            <a:glow rad="38100">
              <a:schemeClr val="bg1"/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" name="Rechteck 111">
            <a:extLst>
              <a:ext uri="{FF2B5EF4-FFF2-40B4-BE49-F238E27FC236}">
                <a16:creationId xmlns:a16="http://schemas.microsoft.com/office/drawing/2014/main" id="{0E247458-AE6A-4DD2-9102-EEC059A7DD6D}"/>
              </a:ext>
            </a:extLst>
          </p:cNvPr>
          <p:cNvSpPr/>
          <p:nvPr/>
        </p:nvSpPr>
        <p:spPr>
          <a:xfrm>
            <a:off x="3044025" y="3484435"/>
            <a:ext cx="153280" cy="153280"/>
          </a:xfrm>
          <a:prstGeom prst="rect">
            <a:avLst/>
          </a:prstGeom>
          <a:solidFill>
            <a:srgbClr val="9E2896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13" name="Picture 23">
            <a:extLst>
              <a:ext uri="{FF2B5EF4-FFF2-40B4-BE49-F238E27FC236}">
                <a16:creationId xmlns:a16="http://schemas.microsoft.com/office/drawing/2014/main" id="{499D5A18-BA95-4C9A-844D-0691A6A699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10877" t="6685" r="15477" b="11835"/>
          <a:stretch/>
        </p:blipFill>
        <p:spPr>
          <a:xfrm>
            <a:off x="3106377" y="3532013"/>
            <a:ext cx="167568" cy="185393"/>
          </a:xfrm>
          <a:prstGeom prst="rect">
            <a:avLst/>
          </a:prstGeom>
          <a:effectLst>
            <a:glow rad="76200">
              <a:schemeClr val="bg1">
                <a:alpha val="94000"/>
              </a:schemeClr>
            </a:glow>
          </a:effectLst>
        </p:spPr>
      </p:pic>
      <p:sp>
        <p:nvSpPr>
          <p:cNvPr id="116" name="Rechteck 115">
            <a:extLst>
              <a:ext uri="{FF2B5EF4-FFF2-40B4-BE49-F238E27FC236}">
                <a16:creationId xmlns:a16="http://schemas.microsoft.com/office/drawing/2014/main" id="{8A3D6438-A4D4-43CE-93A8-A2AF579211AC}"/>
              </a:ext>
            </a:extLst>
          </p:cNvPr>
          <p:cNvSpPr/>
          <p:nvPr/>
        </p:nvSpPr>
        <p:spPr>
          <a:xfrm>
            <a:off x="7445924" y="3577356"/>
            <a:ext cx="153280" cy="153280"/>
          </a:xfrm>
          <a:prstGeom prst="rect">
            <a:avLst/>
          </a:prstGeom>
          <a:solidFill>
            <a:srgbClr val="004975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15" name="Picture 23">
            <a:extLst>
              <a:ext uri="{FF2B5EF4-FFF2-40B4-BE49-F238E27FC236}">
                <a16:creationId xmlns:a16="http://schemas.microsoft.com/office/drawing/2014/main" id="{25E40D30-C79E-4AC7-8E4D-66C87207BD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10877" t="6685" r="15477" b="11835"/>
          <a:stretch/>
        </p:blipFill>
        <p:spPr>
          <a:xfrm>
            <a:off x="7522564" y="3659349"/>
            <a:ext cx="167568" cy="185393"/>
          </a:xfrm>
          <a:prstGeom prst="rect">
            <a:avLst/>
          </a:prstGeom>
          <a:effectLst>
            <a:glow rad="76200">
              <a:schemeClr val="bg1">
                <a:alpha val="94000"/>
              </a:schemeClr>
            </a:glow>
          </a:effectLst>
        </p:spPr>
      </p:pic>
      <p:cxnSp>
        <p:nvCxnSpPr>
          <p:cNvPr id="114" name="Elbow Connector 29">
            <a:extLst>
              <a:ext uri="{FF2B5EF4-FFF2-40B4-BE49-F238E27FC236}">
                <a16:creationId xmlns:a16="http://schemas.microsoft.com/office/drawing/2014/main" id="{E592E292-18BE-4AB7-9EC6-A19BBE93E6AF}"/>
              </a:ext>
            </a:extLst>
          </p:cNvPr>
          <p:cNvCxnSpPr>
            <a:cxnSpLocks/>
            <a:stCxn id="79" idx="2"/>
            <a:endCxn id="116" idx="1"/>
          </p:cNvCxnSpPr>
          <p:nvPr/>
        </p:nvCxnSpPr>
        <p:spPr>
          <a:xfrm rot="16200000" flipH="1">
            <a:off x="7340174" y="3548245"/>
            <a:ext cx="114607" cy="96893"/>
          </a:xfrm>
          <a:prstGeom prst="bentConnector2">
            <a:avLst/>
          </a:prstGeom>
          <a:effectLst>
            <a:glow rad="38100">
              <a:schemeClr val="bg1"/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17" name="Group 65">
            <a:extLst>
              <a:ext uri="{FF2B5EF4-FFF2-40B4-BE49-F238E27FC236}">
                <a16:creationId xmlns:a16="http://schemas.microsoft.com/office/drawing/2014/main" id="{DDEC929A-AA0D-4565-A0D2-0DECFE91AA79}"/>
              </a:ext>
            </a:extLst>
          </p:cNvPr>
          <p:cNvGrpSpPr/>
          <p:nvPr/>
        </p:nvGrpSpPr>
        <p:grpSpPr>
          <a:xfrm>
            <a:off x="4970622" y="3035000"/>
            <a:ext cx="762127" cy="708641"/>
            <a:chOff x="3161780" y="626808"/>
            <a:chExt cx="910159" cy="846284"/>
          </a:xfrm>
        </p:grpSpPr>
        <p:pic>
          <p:nvPicPr>
            <p:cNvPr id="118" name="Picture 56">
              <a:extLst>
                <a:ext uri="{FF2B5EF4-FFF2-40B4-BE49-F238E27FC236}">
                  <a16:creationId xmlns:a16="http://schemas.microsoft.com/office/drawing/2014/main" id="{1333B9A0-F906-42AE-B199-6689B83BA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80" y="626808"/>
              <a:ext cx="846284" cy="846284"/>
            </a:xfrm>
            <a:prstGeom prst="rect">
              <a:avLst/>
            </a:prstGeom>
          </p:spPr>
        </p:pic>
        <p:pic>
          <p:nvPicPr>
            <p:cNvPr id="119" name="Picture 23">
              <a:extLst>
                <a:ext uri="{FF2B5EF4-FFF2-40B4-BE49-F238E27FC236}">
                  <a16:creationId xmlns:a16="http://schemas.microsoft.com/office/drawing/2014/main" id="{232EBFA7-7BFA-4D5C-9183-EA486304F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rcRect l="10877" t="6685" r="15477" b="11835"/>
            <a:stretch/>
          </p:blipFill>
          <p:spPr>
            <a:xfrm>
              <a:off x="3736181" y="1047750"/>
              <a:ext cx="335758" cy="371475"/>
            </a:xfrm>
            <a:prstGeom prst="rect">
              <a:avLst/>
            </a:prstGeom>
            <a:effectLst>
              <a:glow rad="76200">
                <a:schemeClr val="bg1">
                  <a:alpha val="94000"/>
                </a:schemeClr>
              </a:glow>
            </a:effectLst>
          </p:spPr>
        </p:pic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15DF7C5A-8C83-4FEB-960A-44B5901D69C2}"/>
              </a:ext>
            </a:extLst>
          </p:cNvPr>
          <p:cNvSpPr txBox="1"/>
          <p:nvPr/>
        </p:nvSpPr>
        <p:spPr>
          <a:xfrm>
            <a:off x="8914412" y="4317334"/>
            <a:ext cx="1743428" cy="4072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Concept </a:t>
            </a:r>
            <a:r>
              <a:rPr kumimoji="0" lang="de-D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Resource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kern="0" dirty="0" err="1">
                <a:solidFill>
                  <a:srgbClr val="000000"/>
                </a:solidFill>
              </a:rPr>
              <a:t>Versioned</a:t>
            </a:r>
            <a:r>
              <a:rPr lang="de-DE" sz="1200" kern="0" dirty="0">
                <a:solidFill>
                  <a:srgbClr val="000000"/>
                </a:solidFill>
              </a:rPr>
              <a:t> </a:t>
            </a:r>
            <a:r>
              <a:rPr lang="de-DE" sz="1200" kern="0" dirty="0" err="1">
                <a:solidFill>
                  <a:srgbClr val="000000"/>
                </a:solidFill>
              </a:rPr>
              <a:t>Resource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4BF0E2D7-C626-4B48-9AEF-EFEB6B87A8DC}"/>
              </a:ext>
            </a:extLst>
          </p:cNvPr>
          <p:cNvSpPr/>
          <p:nvPr/>
        </p:nvSpPr>
        <p:spPr>
          <a:xfrm>
            <a:off x="8461111" y="4346097"/>
            <a:ext cx="153280" cy="153280"/>
          </a:xfrm>
          <a:prstGeom prst="rect">
            <a:avLst/>
          </a:prstGeom>
          <a:solidFill>
            <a:srgbClr val="004975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9C634464-F43E-4A0B-B2A3-E2DAD4027BAE}"/>
              </a:ext>
            </a:extLst>
          </p:cNvPr>
          <p:cNvSpPr/>
          <p:nvPr/>
        </p:nvSpPr>
        <p:spPr>
          <a:xfrm>
            <a:off x="8634644" y="4537344"/>
            <a:ext cx="153280" cy="153280"/>
          </a:xfrm>
          <a:prstGeom prst="rect">
            <a:avLst/>
          </a:prstGeom>
          <a:solidFill>
            <a:srgbClr val="004975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</a:ln>
          <a:effectLst>
            <a:glow rad="101600">
              <a:schemeClr val="bg1">
                <a:lumMod val="95000"/>
                <a:alpha val="80000"/>
              </a:schemeClr>
            </a:glow>
          </a:effectLst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22" name="Picture 23">
            <a:extLst>
              <a:ext uri="{FF2B5EF4-FFF2-40B4-BE49-F238E27FC236}">
                <a16:creationId xmlns:a16="http://schemas.microsoft.com/office/drawing/2014/main" id="{A8FDFDDB-B238-4251-9D33-9ED48E74D8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10877" t="6685" r="15477" b="11835"/>
          <a:stretch/>
        </p:blipFill>
        <p:spPr>
          <a:xfrm>
            <a:off x="8711284" y="4619337"/>
            <a:ext cx="167568" cy="185393"/>
          </a:xfrm>
          <a:prstGeom prst="rect">
            <a:avLst/>
          </a:prstGeom>
          <a:effectLst>
            <a:glow rad="76200">
              <a:schemeClr val="bg1">
                <a:alpha val="94000"/>
              </a:schemeClr>
            </a:glow>
          </a:effectLst>
        </p:spPr>
      </p:pic>
      <p:cxnSp>
        <p:nvCxnSpPr>
          <p:cNvPr id="123" name="Elbow Connector 29">
            <a:extLst>
              <a:ext uri="{FF2B5EF4-FFF2-40B4-BE49-F238E27FC236}">
                <a16:creationId xmlns:a16="http://schemas.microsoft.com/office/drawing/2014/main" id="{0FEF5CD5-0F93-4ABC-8670-B7A94AA5D31D}"/>
              </a:ext>
            </a:extLst>
          </p:cNvPr>
          <p:cNvCxnSpPr>
            <a:cxnSpLocks/>
            <a:stCxn id="120" idx="2"/>
            <a:endCxn id="121" idx="1"/>
          </p:cNvCxnSpPr>
          <p:nvPr/>
        </p:nvCxnSpPr>
        <p:spPr>
          <a:xfrm rot="16200000" flipH="1">
            <a:off x="8528894" y="4508233"/>
            <a:ext cx="114607" cy="96893"/>
          </a:xfrm>
          <a:prstGeom prst="bentConnector2">
            <a:avLst/>
          </a:prstGeom>
          <a:effectLst>
            <a:glow rad="38100">
              <a:schemeClr val="bg1"/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F69B3-8CE7-4970-8873-AD886EEF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!   …still </a:t>
            </a:r>
            <a:r>
              <a:rPr lang="de-DE" dirty="0" err="1"/>
              <a:t>facing</a:t>
            </a:r>
            <a:r>
              <a:rPr lang="de-DE" dirty="0"/>
              <a:t> </a:t>
            </a:r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D09F12-9012-4FFF-9149-CCEB9FD0F3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CDCM – Cross Domain Configuration Management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3FB108-93B9-4A00-9982-29B163A420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  <a:tabLst>
                <a:tab pos="3678238" algn="l"/>
              </a:tabLst>
            </a:pPr>
            <a:r>
              <a:rPr lang="de-DE" b="1" dirty="0"/>
              <a:t>Primary </a:t>
            </a:r>
            <a:r>
              <a:rPr lang="de-DE" b="1" dirty="0" err="1"/>
              <a:t>focus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an OSLC-</a:t>
            </a:r>
            <a:r>
              <a:rPr lang="de-DE" b="1" dirty="0" err="1"/>
              <a:t>based</a:t>
            </a:r>
            <a:r>
              <a:rPr lang="de-DE" b="1" dirty="0"/>
              <a:t> </a:t>
            </a:r>
            <a:r>
              <a:rPr lang="de-DE" b="1" dirty="0" err="1"/>
              <a:t>toolchain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MBSE </a:t>
            </a:r>
          </a:p>
          <a:p>
            <a:pPr marL="0" indent="0">
              <a:buNone/>
              <a:tabLst>
                <a:tab pos="3678238" algn="l"/>
              </a:tabLst>
            </a:pPr>
            <a:r>
              <a:rPr lang="de-DE" dirty="0"/>
              <a:t>   </a:t>
            </a:r>
            <a:r>
              <a:rPr lang="de-DE" sz="1600" dirty="0"/>
              <a:t>incl. </a:t>
            </a:r>
            <a:r>
              <a:rPr lang="de-DE" sz="1600" dirty="0" err="1"/>
              <a:t>Requirements</a:t>
            </a:r>
            <a:r>
              <a:rPr lang="de-DE" sz="1600" dirty="0"/>
              <a:t>-, Architecture- and </a:t>
            </a:r>
            <a:r>
              <a:rPr lang="de-DE" sz="1600" dirty="0" err="1"/>
              <a:t>Configuration</a:t>
            </a:r>
            <a:r>
              <a:rPr lang="de-DE" sz="1600" dirty="0"/>
              <a:t>-Management</a:t>
            </a:r>
          </a:p>
          <a:p>
            <a:pPr>
              <a:tabLst>
                <a:tab pos="3678238" algn="l"/>
              </a:tabLst>
            </a:pPr>
            <a:r>
              <a:rPr lang="de-DE" sz="1600" b="1" dirty="0"/>
              <a:t>Implement CDCM	</a:t>
            </a:r>
            <a:r>
              <a:rPr lang="de-DE" sz="1600" dirty="0"/>
              <a:t>in </a:t>
            </a:r>
            <a:r>
              <a:rPr lang="de-DE" sz="1600" dirty="0" err="1"/>
              <a:t>collaboration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external </a:t>
            </a:r>
            <a:r>
              <a:rPr lang="de-DE" sz="1600" dirty="0" err="1"/>
              <a:t>partner</a:t>
            </a:r>
            <a:endParaRPr lang="de-DE" sz="1600" dirty="0"/>
          </a:p>
          <a:p>
            <a:pPr>
              <a:tabLst>
                <a:tab pos="3678238" algn="l"/>
              </a:tabLst>
            </a:pPr>
            <a:r>
              <a:rPr lang="de-DE" sz="1600" b="1" dirty="0"/>
              <a:t>Implement OSLC-</a:t>
            </a:r>
            <a:r>
              <a:rPr lang="de-DE" sz="1600" b="1" dirty="0" err="1"/>
              <a:t>integrations</a:t>
            </a:r>
            <a:r>
              <a:rPr lang="de-DE" sz="1600" dirty="0"/>
              <a:t>	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gain</a:t>
            </a:r>
            <a:r>
              <a:rPr lang="de-DE" sz="1600" dirty="0"/>
              <a:t> </a:t>
            </a:r>
            <a:r>
              <a:rPr lang="de-DE" sz="1600" dirty="0" err="1"/>
              <a:t>integration</a:t>
            </a:r>
            <a:r>
              <a:rPr lang="de-DE" sz="1600" dirty="0"/>
              <a:t> </a:t>
            </a:r>
            <a:r>
              <a:rPr lang="de-DE" sz="1600" dirty="0" err="1"/>
              <a:t>experience</a:t>
            </a:r>
            <a:r>
              <a:rPr lang="de-DE" sz="1600" dirty="0"/>
              <a:t>, e.g. </a:t>
            </a:r>
            <a:r>
              <a:rPr lang="de-DE" sz="1600" dirty="0" err="1"/>
              <a:t>for</a:t>
            </a:r>
            <a:r>
              <a:rPr lang="de-DE" sz="1600" dirty="0"/>
              <a:t> Bosch </a:t>
            </a:r>
            <a:r>
              <a:rPr lang="de-DE" sz="1600" dirty="0" err="1"/>
              <a:t>custom</a:t>
            </a:r>
            <a:r>
              <a:rPr lang="de-DE" sz="1600" dirty="0"/>
              <a:t> </a:t>
            </a:r>
            <a:r>
              <a:rPr lang="de-DE" sz="1600" dirty="0" err="1"/>
              <a:t>tools</a:t>
            </a:r>
            <a:endParaRPr lang="de-DE" sz="1600" dirty="0"/>
          </a:p>
          <a:p>
            <a:pPr marL="0" indent="0">
              <a:buNone/>
              <a:tabLst>
                <a:tab pos="3678238" algn="l"/>
              </a:tabLst>
            </a:pPr>
            <a:endParaRPr lang="de-DE" dirty="0"/>
          </a:p>
          <a:p>
            <a:pPr marL="0" indent="0">
              <a:buNone/>
              <a:tabLst>
                <a:tab pos="3678238" algn="l"/>
              </a:tabLst>
            </a:pPr>
            <a:r>
              <a:rPr lang="de-DE" b="1" dirty="0"/>
              <a:t>Challenge: Engineering Tools </a:t>
            </a:r>
            <a:r>
              <a:rPr lang="de-DE" b="1" dirty="0" err="1"/>
              <a:t>supporting</a:t>
            </a:r>
            <a:r>
              <a:rPr lang="de-DE" b="1" dirty="0"/>
              <a:t> OSLC</a:t>
            </a:r>
          </a:p>
          <a:p>
            <a:pPr>
              <a:tabLst>
                <a:tab pos="3678238" algn="l"/>
              </a:tabLst>
            </a:pPr>
            <a:r>
              <a:rPr lang="de-DE" sz="1600" dirty="0" err="1"/>
              <a:t>Motivate</a:t>
            </a:r>
            <a:r>
              <a:rPr lang="de-DE" sz="1600" dirty="0"/>
              <a:t> OSLC support</a:t>
            </a:r>
            <a:r>
              <a:rPr lang="de-DE" sz="1600" b="1" dirty="0"/>
              <a:t>	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number</a:t>
            </a:r>
            <a:r>
              <a:rPr lang="de-DE" sz="1600" dirty="0"/>
              <a:t> of OSLC </a:t>
            </a:r>
            <a:r>
              <a:rPr lang="de-DE" sz="1600" dirty="0" err="1"/>
              <a:t>enabled</a:t>
            </a:r>
            <a:r>
              <a:rPr lang="de-DE" sz="1600" dirty="0"/>
              <a:t> </a:t>
            </a:r>
            <a:r>
              <a:rPr lang="de-DE" sz="1600" dirty="0" err="1"/>
              <a:t>tools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focus</a:t>
            </a:r>
            <a:r>
              <a:rPr lang="de-DE" sz="1600" dirty="0"/>
              <a:t> on </a:t>
            </a:r>
            <a:br>
              <a:rPr lang="de-DE" sz="1600" dirty="0"/>
            </a:br>
            <a:r>
              <a:rPr lang="de-DE" sz="1600" dirty="0"/>
              <a:t>	OSLC </a:t>
            </a:r>
            <a:r>
              <a:rPr lang="de-DE" sz="1600" dirty="0" err="1"/>
              <a:t>Configuration</a:t>
            </a:r>
            <a:r>
              <a:rPr lang="de-DE" sz="1600" dirty="0"/>
              <a:t> Management, OSLC Core and OSLC TRS</a:t>
            </a:r>
          </a:p>
          <a:p>
            <a:pPr>
              <a:tabLst>
                <a:tab pos="3678238" algn="l"/>
              </a:tabLst>
            </a:pPr>
            <a:r>
              <a:rPr lang="de-DE" sz="1600" dirty="0" err="1"/>
              <a:t>Motivate</a:t>
            </a:r>
            <a:r>
              <a:rPr lang="de-DE" sz="1600" dirty="0"/>
              <a:t> </a:t>
            </a:r>
            <a:r>
              <a:rPr lang="de-DE" sz="1600" dirty="0" err="1"/>
              <a:t>adherence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design </a:t>
            </a:r>
            <a:r>
              <a:rPr lang="de-DE" sz="1600" dirty="0" err="1"/>
              <a:t>principles</a:t>
            </a:r>
            <a:br>
              <a:rPr lang="de-DE" dirty="0"/>
            </a:br>
            <a:endParaRPr lang="de-DE" dirty="0"/>
          </a:p>
          <a:p>
            <a:pPr marL="0" indent="0">
              <a:buNone/>
              <a:tabLst>
                <a:tab pos="3678238" algn="l"/>
              </a:tabLst>
            </a:pPr>
            <a:r>
              <a:rPr lang="de-DE" b="1" dirty="0"/>
              <a:t>Challenge: OSLC Standard</a:t>
            </a:r>
            <a:r>
              <a:rPr lang="de-DE" dirty="0"/>
              <a:t>	Integration of Link </a:t>
            </a:r>
            <a:r>
              <a:rPr lang="de-DE" dirty="0" err="1"/>
              <a:t>index</a:t>
            </a:r>
            <a:r>
              <a:rPr lang="de-DE" dirty="0"/>
              <a:t>, link </a:t>
            </a:r>
            <a:r>
              <a:rPr lang="de-DE" dirty="0" err="1"/>
              <a:t>validity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65096-188F-48DF-BDE3-E9365AB5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15</a:t>
            </a:fld>
            <a:endParaRPr lang="en-US" noProof="1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266E926-DAE5-43ED-87B6-7E316FE4FC22}"/>
              </a:ext>
            </a:extLst>
          </p:cNvPr>
          <p:cNvSpPr/>
          <p:nvPr/>
        </p:nvSpPr>
        <p:spPr>
          <a:xfrm>
            <a:off x="0" y="4934193"/>
            <a:ext cx="10969625" cy="475440"/>
          </a:xfrm>
          <a:prstGeom prst="rect">
            <a:avLst/>
          </a:prstGeom>
          <a:gradFill flip="none" rotWithShape="1">
            <a:gsLst>
              <a:gs pos="0">
                <a:srgbClr val="0E78C5">
                  <a:lumMod val="67000"/>
                </a:srgbClr>
              </a:gs>
              <a:gs pos="48000">
                <a:srgbClr val="0E78C5">
                  <a:lumMod val="97000"/>
                  <a:lumOff val="3000"/>
                </a:srgbClr>
              </a:gs>
              <a:gs pos="100000">
                <a:srgbClr val="0E78C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indent="9525" algn="ctr" fontAlgn="auto">
              <a:spcAft>
                <a:spcPts val="0"/>
              </a:spcAft>
            </a:pPr>
            <a:r>
              <a:rPr lang="en-US" b="1" kern="0" dirty="0">
                <a:solidFill>
                  <a:schemeClr val="bg1"/>
                </a:solidFill>
              </a:rPr>
              <a:t>We need your support to face the challenges!</a:t>
            </a:r>
            <a:endParaRPr lang="en-GB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3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6"/>
          <p:cNvSpPr txBox="1"/>
          <p:nvPr/>
        </p:nvSpPr>
        <p:spPr>
          <a:xfrm>
            <a:off x="974170" y="2334837"/>
            <a:ext cx="8601630" cy="2897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rgbClr val="0E78C5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Your sup</a:t>
            </a:r>
            <a:r>
              <a:rPr lang="en-US" sz="3100" kern="0" dirty="0">
                <a:solidFill>
                  <a:srgbClr val="0E78C5"/>
                </a:solidFill>
              </a:rPr>
              <a:t>port is appreciated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rgbClr val="0E78C5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kern="0" dirty="0">
              <a:solidFill>
                <a:srgbClr val="0E78C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E78C5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kern="0" dirty="0">
              <a:solidFill>
                <a:srgbClr val="0E78C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E78C5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1425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D95A0CF1-120F-594A-8725-2BF66667EB11}"/>
              </a:ext>
            </a:extLst>
          </p:cNvPr>
          <p:cNvSpPr/>
          <p:nvPr/>
        </p:nvSpPr>
        <p:spPr>
          <a:xfrm>
            <a:off x="8214765" y="2991394"/>
            <a:ext cx="2754859" cy="19600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74C3A40-BA0D-BD42-8397-0A0753BD8C74}"/>
              </a:ext>
            </a:extLst>
          </p:cNvPr>
          <p:cNvSpPr/>
          <p:nvPr/>
        </p:nvSpPr>
        <p:spPr>
          <a:xfrm>
            <a:off x="2746101" y="2991394"/>
            <a:ext cx="2736000" cy="19600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400"/>
            <a:ext cx="2743200" cy="1765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4813" y="1295400"/>
            <a:ext cx="2744787" cy="1771932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F130D1-919E-7C40-8C5A-D278EAE30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</a:rPr>
              <a:t>Who we are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A15BD31-61AC-A34D-B7F3-7D155D2C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BC0"/>
                </a:solidFill>
              </a:rPr>
              <a:t>Our business sectors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1E334-F9FA-0942-9EC6-5207C23FB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8AEC0-503E-4FA4-859C-D0F72D6E3F7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Sans Regular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Sans Regular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CD29F97B-B1D7-EE4B-915C-89F3CA78A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223698" y="1295400"/>
            <a:ext cx="2745925" cy="1768945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1BBE1AA2-F195-B34D-9442-CCEEB0D33950}"/>
              </a:ext>
            </a:extLst>
          </p:cNvPr>
          <p:cNvSpPr txBox="1"/>
          <p:nvPr/>
        </p:nvSpPr>
        <p:spPr>
          <a:xfrm>
            <a:off x="1" y="3818525"/>
            <a:ext cx="2754702" cy="240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7BC0"/>
                </a:solidFill>
                <a:effectLst/>
                <a:uLnTx/>
                <a:uFillTx/>
                <a:latin typeface="Bosch Sans Bold" panose="020B0604020202020204" pitchFamily="34" charset="0"/>
                <a:ea typeface="+mn-ea"/>
                <a:cs typeface="+mn-cs"/>
              </a:rPr>
              <a:t>Mobility Solutions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815281A-B318-5044-B3AC-357FD582A64C}"/>
              </a:ext>
            </a:extLst>
          </p:cNvPr>
          <p:cNvSpPr txBox="1"/>
          <p:nvPr/>
        </p:nvSpPr>
        <p:spPr>
          <a:xfrm>
            <a:off x="2766203" y="3818525"/>
            <a:ext cx="2718609" cy="240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18837E"/>
                </a:solidFill>
                <a:effectLst/>
                <a:uLnTx/>
                <a:uFillTx/>
                <a:latin typeface="Bosch Sans Bold" panose="020B0604020202020204" pitchFamily="34" charset="0"/>
                <a:ea typeface="+mn-ea"/>
                <a:cs typeface="+mn-cs"/>
              </a:rPr>
              <a:t>Industrial Technology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FA4A8FB-2FF9-BB4F-8042-93A37AA55FAD}"/>
              </a:ext>
            </a:extLst>
          </p:cNvPr>
          <p:cNvSpPr txBox="1"/>
          <p:nvPr/>
        </p:nvSpPr>
        <p:spPr>
          <a:xfrm>
            <a:off x="8235350" y="3818525"/>
            <a:ext cx="2734276" cy="2401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884A"/>
                </a:solidFill>
                <a:effectLst/>
                <a:uLnTx/>
                <a:uFillTx/>
                <a:latin typeface="Bosch Sans Bold" panose="020B0604020202020204" pitchFamily="34" charset="0"/>
                <a:ea typeface="+mn-ea"/>
                <a:cs typeface="+mn-cs"/>
              </a:rPr>
              <a:t>Consumer Goods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54189D9-7547-B241-88FB-9B32B0D59AC9}"/>
              </a:ext>
            </a:extLst>
          </p:cNvPr>
          <p:cNvSpPr txBox="1"/>
          <p:nvPr/>
        </p:nvSpPr>
        <p:spPr>
          <a:xfrm>
            <a:off x="5484812" y="3823881"/>
            <a:ext cx="2733285" cy="480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E2896"/>
                </a:solidFill>
                <a:effectLst/>
                <a:uLnTx/>
                <a:uFillTx/>
                <a:latin typeface="Bosch Sans Bold" panose="020B0604020202020204" pitchFamily="34" charset="0"/>
                <a:ea typeface="+mn-ea"/>
                <a:cs typeface="+mn-cs"/>
              </a:rPr>
              <a:t>Energy and Building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E2896"/>
                </a:solidFill>
                <a:effectLst/>
                <a:uLnTx/>
                <a:uFillTx/>
                <a:latin typeface="Bosch Sans Bold" panose="020B0604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9E2896"/>
                </a:solidFill>
                <a:effectLst/>
                <a:uLnTx/>
                <a:uFillTx/>
                <a:latin typeface="Bosch Sans Bold" panose="020B0604020202020204" pitchFamily="34" charset="0"/>
                <a:ea typeface="+mn-ea"/>
                <a:cs typeface="+mn-cs"/>
              </a:rPr>
              <a:t>Technology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0B8B1411-0CB5-CC4E-97F7-424F6A4101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074" y="3230846"/>
            <a:ext cx="566965" cy="56696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0379BE6-B351-6941-BAA0-4442B118EE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49119" y="3230162"/>
            <a:ext cx="557020" cy="55702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1982453-0942-954A-A808-3D8FCE66A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1650" y="3227166"/>
            <a:ext cx="513521" cy="513521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044DF9D-B6C4-7F46-9703-49B95CB2BC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8097" y="3227166"/>
            <a:ext cx="562446" cy="562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4464" y="1295400"/>
            <a:ext cx="2737617" cy="1772768"/>
          </a:xfrm>
          <a:prstGeom prst="rect">
            <a:avLst/>
          </a:prstGeom>
        </p:spPr>
      </p:pic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79895F1F-4703-6C4F-8BF3-E2A056090B83}"/>
              </a:ext>
            </a:extLst>
          </p:cNvPr>
          <p:cNvCxnSpPr/>
          <p:nvPr/>
        </p:nvCxnSpPr>
        <p:spPr>
          <a:xfrm>
            <a:off x="8221116" y="1192732"/>
            <a:ext cx="0" cy="40271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32AC5325-6F69-3C4C-950D-FBF28713CD20}"/>
              </a:ext>
            </a:extLst>
          </p:cNvPr>
          <p:cNvCxnSpPr/>
          <p:nvPr/>
        </p:nvCxnSpPr>
        <p:spPr>
          <a:xfrm>
            <a:off x="5484812" y="1192732"/>
            <a:ext cx="0" cy="40271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D45BD04-2193-6A4C-9516-977C0BDED97E}"/>
              </a:ext>
            </a:extLst>
          </p:cNvPr>
          <p:cNvCxnSpPr/>
          <p:nvPr/>
        </p:nvCxnSpPr>
        <p:spPr>
          <a:xfrm>
            <a:off x="2743200" y="1192732"/>
            <a:ext cx="0" cy="40271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6A9D9-B0D9-4A5A-9BBE-5879E7EE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78C5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What is MB(S)E: Document based vs. Model based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E231DC-21EC-4208-80F4-E31690C68B07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Future Needs for MB(S)E Integration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E2ED53-33D9-4B66-8306-16B38119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36" name="Inhaltsplatzhalter 2">
            <a:extLst>
              <a:ext uri="{FF2B5EF4-FFF2-40B4-BE49-F238E27FC236}">
                <a16:creationId xmlns:a16="http://schemas.microsoft.com/office/drawing/2014/main" id="{95178BB2-AD9C-49F2-A54A-51D14441948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9080" y="1295400"/>
            <a:ext cx="4859020" cy="41681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>
            <a:lvl1pPr marL="230400" indent="-230400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u="sng">
                <a:solidFill>
                  <a:srgbClr val="000000"/>
                </a:solidFill>
              </a:rPr>
              <a:t>Document based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137" name="Inhaltsplatzhalter 3">
            <a:extLst>
              <a:ext uri="{FF2B5EF4-FFF2-40B4-BE49-F238E27FC236}">
                <a16:creationId xmlns:a16="http://schemas.microsoft.com/office/drawing/2014/main" id="{9704D7CA-5091-4630-8F0C-9705A577020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727438" y="1295400"/>
            <a:ext cx="4859020" cy="41681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>
            <a:lvl1pPr marL="230400" indent="-230400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02000" indent="-23040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u="sng">
                <a:solidFill>
                  <a:srgbClr val="000000"/>
                </a:solidFill>
              </a:rPr>
              <a:t>Model based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138" name="Textfeld 137">
            <a:extLst>
              <a:ext uri="{FF2B5EF4-FFF2-40B4-BE49-F238E27FC236}">
                <a16:creationId xmlns:a16="http://schemas.microsoft.com/office/drawing/2014/main" id="{96CF0FD1-F665-4E1D-8178-2137EFF378D5}"/>
              </a:ext>
            </a:extLst>
          </p:cNvPr>
          <p:cNvSpPr txBox="1"/>
          <p:nvPr/>
        </p:nvSpPr>
        <p:spPr>
          <a:xfrm>
            <a:off x="5891271" y="4251901"/>
            <a:ext cx="4708620" cy="14015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Essential complexity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is in the model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Specific view for each engineering task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+ Reuse information that is already available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+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Consistent product description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79156E06-33BB-4B80-B22B-3732D3895379}"/>
              </a:ext>
            </a:extLst>
          </p:cNvPr>
          <p:cNvSpPr txBox="1"/>
          <p:nvPr/>
        </p:nvSpPr>
        <p:spPr>
          <a:xfrm>
            <a:off x="259531" y="4251902"/>
            <a:ext cx="4466378" cy="12514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Each engineering task creates a new copy of a part of the product knowledge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-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Inconsistent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product description</a:t>
            </a:r>
            <a:endParaRPr kumimoji="0" lang="en-US" sz="16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-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Accidental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complexity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4C259BC3-BE32-4B73-82E9-E1C486DEA426}"/>
              </a:ext>
            </a:extLst>
          </p:cNvPr>
          <p:cNvGrpSpPr/>
          <p:nvPr/>
        </p:nvGrpSpPr>
        <p:grpSpPr>
          <a:xfrm>
            <a:off x="261638" y="1705082"/>
            <a:ext cx="4828291" cy="2484185"/>
            <a:chOff x="177244" y="1671593"/>
            <a:chExt cx="4828291" cy="2484185"/>
          </a:xfrm>
        </p:grpSpPr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17886823-9A1D-402C-B394-3B3BCCBE5A9E}"/>
                </a:ext>
              </a:extLst>
            </p:cNvPr>
            <p:cNvSpPr/>
            <p:nvPr/>
          </p:nvSpPr>
          <p:spPr>
            <a:xfrm>
              <a:off x="2750115" y="2226552"/>
              <a:ext cx="1224000" cy="5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Safety</a:t>
              </a:r>
              <a:r>
                <a:rPr kumimoji="0" lang="en-US" sz="10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/ Security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C8A0458E-86D9-48DD-9130-6C776B3733CA}"/>
                </a:ext>
              </a:extLst>
            </p:cNvPr>
            <p:cNvSpPr/>
            <p:nvPr/>
          </p:nvSpPr>
          <p:spPr>
            <a:xfrm>
              <a:off x="177244" y="2580513"/>
              <a:ext cx="1224000" cy="5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Requirements</a:t>
              </a: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3B38820E-9753-46D4-B1A6-B9E7E9B10553}"/>
                </a:ext>
              </a:extLst>
            </p:cNvPr>
            <p:cNvSpPr/>
            <p:nvPr/>
          </p:nvSpPr>
          <p:spPr>
            <a:xfrm>
              <a:off x="1656743" y="1671593"/>
              <a:ext cx="1224000" cy="5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Software</a:t>
              </a: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CFF84A4B-BC66-4F92-83ED-1B111C340268}"/>
                </a:ext>
              </a:extLst>
            </p:cNvPr>
            <p:cNvSpPr/>
            <p:nvPr/>
          </p:nvSpPr>
          <p:spPr>
            <a:xfrm>
              <a:off x="1631194" y="2489662"/>
              <a:ext cx="1224000" cy="5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Variant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-handling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B51FDD30-B4F1-4D5A-87EE-6B5D150E7149}"/>
                </a:ext>
              </a:extLst>
            </p:cNvPr>
            <p:cNvSpPr/>
            <p:nvPr/>
          </p:nvSpPr>
          <p:spPr>
            <a:xfrm>
              <a:off x="1515375" y="3517506"/>
              <a:ext cx="1224000" cy="5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Electronics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6" name="Gerade Verbindung mit Pfeil 145">
              <a:extLst>
                <a:ext uri="{FF2B5EF4-FFF2-40B4-BE49-F238E27FC236}">
                  <a16:creationId xmlns:a16="http://schemas.microsoft.com/office/drawing/2014/main" id="{D269BE53-C3E6-4271-88C8-E67593690B81}"/>
                </a:ext>
              </a:extLst>
            </p:cNvPr>
            <p:cNvCxnSpPr>
              <a:stCxn id="142" idx="6"/>
              <a:endCxn id="144" idx="3"/>
            </p:cNvCxnSpPr>
            <p:nvPr/>
          </p:nvCxnSpPr>
          <p:spPr>
            <a:xfrm>
              <a:off x="1401244" y="2850513"/>
              <a:ext cx="409201" cy="10006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47" name="Gerade Verbindung mit Pfeil 146">
              <a:extLst>
                <a:ext uri="{FF2B5EF4-FFF2-40B4-BE49-F238E27FC236}">
                  <a16:creationId xmlns:a16="http://schemas.microsoft.com/office/drawing/2014/main" id="{E7776DE5-5D58-4155-898A-41B1A201C31F}"/>
                </a:ext>
              </a:extLst>
            </p:cNvPr>
            <p:cNvCxnSpPr>
              <a:stCxn id="145" idx="2"/>
              <a:endCxn id="142" idx="4"/>
            </p:cNvCxnSpPr>
            <p:nvPr/>
          </p:nvCxnSpPr>
          <p:spPr>
            <a:xfrm flipH="1" flipV="1">
              <a:off x="789244" y="3120513"/>
              <a:ext cx="726131" cy="66699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81A1171C-232E-402C-BC17-55DC960CFA9C}"/>
                </a:ext>
              </a:extLst>
            </p:cNvPr>
            <p:cNvSpPr/>
            <p:nvPr/>
          </p:nvSpPr>
          <p:spPr>
            <a:xfrm>
              <a:off x="3781535" y="2823564"/>
              <a:ext cx="1224000" cy="5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noProof="0" dirty="0">
                  <a:solidFill>
                    <a:srgbClr val="000000"/>
                  </a:solidFill>
                  <a:latin typeface="+mn-lt"/>
                </a:rPr>
                <a:t>Architecture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149" name="Gerade Verbindung mit Pfeil 148">
              <a:extLst>
                <a:ext uri="{FF2B5EF4-FFF2-40B4-BE49-F238E27FC236}">
                  <a16:creationId xmlns:a16="http://schemas.microsoft.com/office/drawing/2014/main" id="{C0D87267-86B0-45F2-B69E-9C3E8CFC2EEF}"/>
                </a:ext>
              </a:extLst>
            </p:cNvPr>
            <p:cNvCxnSpPr>
              <a:stCxn id="148" idx="3"/>
              <a:endCxn id="145" idx="7"/>
            </p:cNvCxnSpPr>
            <p:nvPr/>
          </p:nvCxnSpPr>
          <p:spPr>
            <a:xfrm flipH="1">
              <a:off x="2560124" y="3284483"/>
              <a:ext cx="1400662" cy="31210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0" name="Gerade Verbindung mit Pfeil 149">
              <a:extLst>
                <a:ext uri="{FF2B5EF4-FFF2-40B4-BE49-F238E27FC236}">
                  <a16:creationId xmlns:a16="http://schemas.microsoft.com/office/drawing/2014/main" id="{3354BE7C-4974-4892-9204-5D63F3F70B7C}"/>
                </a:ext>
              </a:extLst>
            </p:cNvPr>
            <p:cNvCxnSpPr>
              <a:stCxn id="148" idx="3"/>
              <a:endCxn id="142" idx="5"/>
            </p:cNvCxnSpPr>
            <p:nvPr/>
          </p:nvCxnSpPr>
          <p:spPr>
            <a:xfrm flipH="1" flipV="1">
              <a:off x="1221993" y="3041432"/>
              <a:ext cx="2738793" cy="24305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1" name="Gerade Verbindung mit Pfeil 150">
              <a:extLst>
                <a:ext uri="{FF2B5EF4-FFF2-40B4-BE49-F238E27FC236}">
                  <a16:creationId xmlns:a16="http://schemas.microsoft.com/office/drawing/2014/main" id="{8B9B3265-A46F-43D1-B4C0-BB636B8FC187}"/>
                </a:ext>
              </a:extLst>
            </p:cNvPr>
            <p:cNvCxnSpPr>
              <a:stCxn id="141" idx="4"/>
              <a:endCxn id="145" idx="0"/>
            </p:cNvCxnSpPr>
            <p:nvPr/>
          </p:nvCxnSpPr>
          <p:spPr>
            <a:xfrm flipH="1">
              <a:off x="2127375" y="2766552"/>
              <a:ext cx="1234740" cy="75095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2" name="Gerade Verbindung mit Pfeil 151">
              <a:extLst>
                <a:ext uri="{FF2B5EF4-FFF2-40B4-BE49-F238E27FC236}">
                  <a16:creationId xmlns:a16="http://schemas.microsoft.com/office/drawing/2014/main" id="{D2D74087-5FC0-43D1-8734-CC0C2229760D}"/>
                </a:ext>
              </a:extLst>
            </p:cNvPr>
            <p:cNvCxnSpPr>
              <a:stCxn id="141" idx="5"/>
              <a:endCxn id="148" idx="1"/>
            </p:cNvCxnSpPr>
            <p:nvPr/>
          </p:nvCxnSpPr>
          <p:spPr>
            <a:xfrm>
              <a:off x="3794864" y="2687471"/>
              <a:ext cx="165922" cy="21517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3" name="Gerade Verbindung mit Pfeil 152">
              <a:extLst>
                <a:ext uri="{FF2B5EF4-FFF2-40B4-BE49-F238E27FC236}">
                  <a16:creationId xmlns:a16="http://schemas.microsoft.com/office/drawing/2014/main" id="{5B9D1A06-AC60-40E0-A46D-280360C55D41}"/>
                </a:ext>
              </a:extLst>
            </p:cNvPr>
            <p:cNvCxnSpPr>
              <a:stCxn id="141" idx="1"/>
              <a:endCxn id="143" idx="5"/>
            </p:cNvCxnSpPr>
            <p:nvPr/>
          </p:nvCxnSpPr>
          <p:spPr>
            <a:xfrm flipH="1" flipV="1">
              <a:off x="2701492" y="2132512"/>
              <a:ext cx="227874" cy="17312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4" name="Gerade Verbindung mit Pfeil 153">
              <a:extLst>
                <a:ext uri="{FF2B5EF4-FFF2-40B4-BE49-F238E27FC236}">
                  <a16:creationId xmlns:a16="http://schemas.microsoft.com/office/drawing/2014/main" id="{DCF95CB5-7FAB-40F6-845A-3AA7B5CBD7E6}"/>
                </a:ext>
              </a:extLst>
            </p:cNvPr>
            <p:cNvCxnSpPr>
              <a:stCxn id="143" idx="4"/>
              <a:endCxn id="148" idx="2"/>
            </p:cNvCxnSpPr>
            <p:nvPr/>
          </p:nvCxnSpPr>
          <p:spPr>
            <a:xfrm>
              <a:off x="2268743" y="2211593"/>
              <a:ext cx="1512792" cy="88197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5" name="Gerade Verbindung mit Pfeil 154">
              <a:extLst>
                <a:ext uri="{FF2B5EF4-FFF2-40B4-BE49-F238E27FC236}">
                  <a16:creationId xmlns:a16="http://schemas.microsoft.com/office/drawing/2014/main" id="{F0411B4F-9120-46BD-ABA1-127FA5F40369}"/>
                </a:ext>
              </a:extLst>
            </p:cNvPr>
            <p:cNvCxnSpPr>
              <a:stCxn id="143" idx="4"/>
              <a:endCxn id="145" idx="1"/>
            </p:cNvCxnSpPr>
            <p:nvPr/>
          </p:nvCxnSpPr>
          <p:spPr>
            <a:xfrm flipH="1">
              <a:off x="1694626" y="2211593"/>
              <a:ext cx="574117" cy="138499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6" name="Gerade Verbindung mit Pfeil 155">
              <a:extLst>
                <a:ext uri="{FF2B5EF4-FFF2-40B4-BE49-F238E27FC236}">
                  <a16:creationId xmlns:a16="http://schemas.microsoft.com/office/drawing/2014/main" id="{D7EBD08E-04BB-42AA-88FD-AA624ABFD612}"/>
                </a:ext>
              </a:extLst>
            </p:cNvPr>
            <p:cNvCxnSpPr>
              <a:stCxn id="143" idx="4"/>
              <a:endCxn id="144" idx="0"/>
            </p:cNvCxnSpPr>
            <p:nvPr/>
          </p:nvCxnSpPr>
          <p:spPr>
            <a:xfrm flipH="1">
              <a:off x="2243194" y="2211593"/>
              <a:ext cx="25549" cy="27806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>
              <a:extLst>
                <a:ext uri="{FF2B5EF4-FFF2-40B4-BE49-F238E27FC236}">
                  <a16:creationId xmlns:a16="http://schemas.microsoft.com/office/drawing/2014/main" id="{3FC5B855-5437-47BB-8B37-C76F6264FEA0}"/>
                </a:ext>
              </a:extLst>
            </p:cNvPr>
            <p:cNvCxnSpPr>
              <a:stCxn id="148" idx="2"/>
              <a:endCxn id="144" idx="6"/>
            </p:cNvCxnSpPr>
            <p:nvPr/>
          </p:nvCxnSpPr>
          <p:spPr>
            <a:xfrm flipH="1" flipV="1">
              <a:off x="2855194" y="2759662"/>
              <a:ext cx="926341" cy="33390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B56661C9-5503-4236-AB7C-B9058CF1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4189" y="2863757"/>
              <a:ext cx="401926" cy="401926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96EB8F81-9C34-4BC5-8D72-A237A2AB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50" y="3404696"/>
              <a:ext cx="401926" cy="401926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1EAFC870-020A-42E0-A6F9-EAFB8A1A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442" y="3753852"/>
              <a:ext cx="401926" cy="401926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22F705BE-332F-40D0-9B36-EEB6AC51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164" y="3120513"/>
              <a:ext cx="401926" cy="401926"/>
            </a:xfrm>
            <a:prstGeom prst="rect">
              <a:avLst/>
            </a:prstGeom>
          </p:spPr>
        </p:pic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19AFB4C7-2E4A-4CC6-8A35-48A7A35A9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254" y="3136716"/>
              <a:ext cx="401926" cy="401926"/>
            </a:xfrm>
            <a:prstGeom prst="rect">
              <a:avLst/>
            </a:prstGeom>
          </p:spPr>
        </p:pic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74E87A17-B7B4-4AE1-B5B2-19CF490EF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081" y="1854075"/>
              <a:ext cx="401926" cy="401926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35B31C34-4BC6-494E-84AE-A74BA3381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852" y="2425185"/>
              <a:ext cx="401926" cy="401926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8283392F-15F8-4683-8A17-1E24FC94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449" y="2257040"/>
              <a:ext cx="401926" cy="401926"/>
            </a:xfrm>
            <a:prstGeom prst="rect">
              <a:avLst/>
            </a:prstGeom>
          </p:spPr>
        </p:pic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6C0C6684-7D5F-41BD-8E8D-76C622047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947" y="2364626"/>
              <a:ext cx="401926" cy="401926"/>
            </a:xfrm>
            <a:prstGeom prst="rect">
              <a:avLst/>
            </a:prstGeom>
          </p:spPr>
        </p:pic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80E2C678-91E5-461C-B361-2E4468D93F7D}"/>
                </a:ext>
              </a:extLst>
            </p:cNvPr>
            <p:cNvSpPr/>
            <p:nvPr/>
          </p:nvSpPr>
          <p:spPr>
            <a:xfrm>
              <a:off x="3763083" y="1750674"/>
              <a:ext cx="1224000" cy="540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Verification &amp; Validation</a:t>
              </a:r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23AC075A-277F-48F6-8C09-53691E10195C}"/>
                </a:ext>
              </a:extLst>
            </p:cNvPr>
            <p:cNvSpPr/>
            <p:nvPr/>
          </p:nvSpPr>
          <p:spPr>
            <a:xfrm>
              <a:off x="3502044" y="3508734"/>
              <a:ext cx="1224000" cy="5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System Simulation </a:t>
              </a:r>
            </a:p>
          </p:txBody>
        </p:sp>
        <p:cxnSp>
          <p:nvCxnSpPr>
            <p:cNvPr id="169" name="Gerade Verbindung mit Pfeil 168">
              <a:extLst>
                <a:ext uri="{FF2B5EF4-FFF2-40B4-BE49-F238E27FC236}">
                  <a16:creationId xmlns:a16="http://schemas.microsoft.com/office/drawing/2014/main" id="{3A011854-5495-487B-A678-9F8A58EB3F48}"/>
                </a:ext>
              </a:extLst>
            </p:cNvPr>
            <p:cNvCxnSpPr>
              <a:stCxn id="148" idx="0"/>
              <a:endCxn id="167" idx="4"/>
            </p:cNvCxnSpPr>
            <p:nvPr/>
          </p:nvCxnSpPr>
          <p:spPr>
            <a:xfrm flipH="1" flipV="1">
              <a:off x="4375083" y="2290674"/>
              <a:ext cx="18452" cy="53289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70" name="Gerade Verbindung mit Pfeil 169">
              <a:extLst>
                <a:ext uri="{FF2B5EF4-FFF2-40B4-BE49-F238E27FC236}">
                  <a16:creationId xmlns:a16="http://schemas.microsoft.com/office/drawing/2014/main" id="{17C86646-DDF4-4A44-A130-25F7D0029FEB}"/>
                </a:ext>
              </a:extLst>
            </p:cNvPr>
            <p:cNvCxnSpPr>
              <a:stCxn id="141" idx="6"/>
              <a:endCxn id="167" idx="3"/>
            </p:cNvCxnSpPr>
            <p:nvPr/>
          </p:nvCxnSpPr>
          <p:spPr>
            <a:xfrm flipH="1" flipV="1">
              <a:off x="3942334" y="2211593"/>
              <a:ext cx="31781" cy="28495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71" name="Gerade Verbindung mit Pfeil 170">
              <a:extLst>
                <a:ext uri="{FF2B5EF4-FFF2-40B4-BE49-F238E27FC236}">
                  <a16:creationId xmlns:a16="http://schemas.microsoft.com/office/drawing/2014/main" id="{938A3451-D486-43FF-9991-F02E98070E79}"/>
                </a:ext>
              </a:extLst>
            </p:cNvPr>
            <p:cNvCxnSpPr>
              <a:stCxn id="142" idx="6"/>
              <a:endCxn id="167" idx="3"/>
            </p:cNvCxnSpPr>
            <p:nvPr/>
          </p:nvCxnSpPr>
          <p:spPr>
            <a:xfrm flipV="1">
              <a:off x="1401244" y="2211593"/>
              <a:ext cx="2541090" cy="63892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72" name="Gerade Verbindung mit Pfeil 171">
              <a:extLst>
                <a:ext uri="{FF2B5EF4-FFF2-40B4-BE49-F238E27FC236}">
                  <a16:creationId xmlns:a16="http://schemas.microsoft.com/office/drawing/2014/main" id="{82CBEE73-2F59-4BF3-83C8-0124D2AF08F6}"/>
                </a:ext>
              </a:extLst>
            </p:cNvPr>
            <p:cNvCxnSpPr>
              <a:stCxn id="148" idx="4"/>
              <a:endCxn id="168" idx="0"/>
            </p:cNvCxnSpPr>
            <p:nvPr/>
          </p:nvCxnSpPr>
          <p:spPr>
            <a:xfrm flipH="1">
              <a:off x="4114044" y="3363564"/>
              <a:ext cx="279491" cy="14517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73" name="Gerade Verbindung mit Pfeil 172">
              <a:extLst>
                <a:ext uri="{FF2B5EF4-FFF2-40B4-BE49-F238E27FC236}">
                  <a16:creationId xmlns:a16="http://schemas.microsoft.com/office/drawing/2014/main" id="{22D7F5D8-5126-49B5-8516-E6D6F795303A}"/>
                </a:ext>
              </a:extLst>
            </p:cNvPr>
            <p:cNvCxnSpPr>
              <a:stCxn id="145" idx="6"/>
              <a:endCxn id="168" idx="2"/>
            </p:cNvCxnSpPr>
            <p:nvPr/>
          </p:nvCxnSpPr>
          <p:spPr>
            <a:xfrm flipV="1">
              <a:off x="2739375" y="3778734"/>
              <a:ext cx="762669" cy="877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74" name="Gerade Verbindung mit Pfeil 173">
              <a:extLst>
                <a:ext uri="{FF2B5EF4-FFF2-40B4-BE49-F238E27FC236}">
                  <a16:creationId xmlns:a16="http://schemas.microsoft.com/office/drawing/2014/main" id="{5DADF78E-116B-463D-9AF0-D632DA4B738D}"/>
                </a:ext>
              </a:extLst>
            </p:cNvPr>
            <p:cNvCxnSpPr>
              <a:stCxn id="144" idx="5"/>
              <a:endCxn id="168" idx="1"/>
            </p:cNvCxnSpPr>
            <p:nvPr/>
          </p:nvCxnSpPr>
          <p:spPr>
            <a:xfrm>
              <a:off x="2675943" y="2950581"/>
              <a:ext cx="1005352" cy="63723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778773A8-929A-4B19-AFCD-E57002612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538" y="3267941"/>
              <a:ext cx="401926" cy="401926"/>
            </a:xfrm>
            <a:prstGeom prst="rect">
              <a:avLst/>
            </a:prstGeom>
          </p:spPr>
        </p:pic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A6F1A514-CC4D-4FC6-A28A-E2E0BEBF5F0F}"/>
              </a:ext>
            </a:extLst>
          </p:cNvPr>
          <p:cNvGrpSpPr/>
          <p:nvPr/>
        </p:nvGrpSpPr>
        <p:grpSpPr>
          <a:xfrm>
            <a:off x="5730100" y="1438143"/>
            <a:ext cx="4987902" cy="2746898"/>
            <a:chOff x="5641240" y="1438688"/>
            <a:chExt cx="4987902" cy="2746898"/>
          </a:xfrm>
        </p:grpSpPr>
        <p:grpSp>
          <p:nvGrpSpPr>
            <p:cNvPr id="177" name="Gruppieren 176">
              <a:extLst>
                <a:ext uri="{FF2B5EF4-FFF2-40B4-BE49-F238E27FC236}">
                  <a16:creationId xmlns:a16="http://schemas.microsoft.com/office/drawing/2014/main" id="{0A9F69E7-DD87-4FF7-96BC-E4301AA57C66}"/>
                </a:ext>
              </a:extLst>
            </p:cNvPr>
            <p:cNvGrpSpPr/>
            <p:nvPr/>
          </p:nvGrpSpPr>
          <p:grpSpPr>
            <a:xfrm>
              <a:off x="7119444" y="2119212"/>
              <a:ext cx="2014283" cy="1441229"/>
              <a:chOff x="6462981" y="2873867"/>
              <a:chExt cx="2337961" cy="1636573"/>
            </a:xfrm>
          </p:grpSpPr>
          <p:pic>
            <p:nvPicPr>
              <p:cNvPr id="196" name="Grafik 195">
                <a:extLst>
                  <a:ext uri="{FF2B5EF4-FFF2-40B4-BE49-F238E27FC236}">
                    <a16:creationId xmlns:a16="http://schemas.microsoft.com/office/drawing/2014/main" id="{829E96DC-A6FC-43B9-9536-EF2490EED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2981" y="2873867"/>
                <a:ext cx="2337961" cy="163657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97" name="Ellipse 196">
                <a:extLst>
                  <a:ext uri="{FF2B5EF4-FFF2-40B4-BE49-F238E27FC236}">
                    <a16:creationId xmlns:a16="http://schemas.microsoft.com/office/drawing/2014/main" id="{40D82B5F-DAF8-498F-9131-CE3001DB23EF}"/>
                  </a:ext>
                </a:extLst>
              </p:cNvPr>
              <p:cNvSpPr/>
              <p:nvPr/>
            </p:nvSpPr>
            <p:spPr>
              <a:xfrm>
                <a:off x="6509887" y="3000701"/>
                <a:ext cx="2244149" cy="1382905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b="1" kern="0" noProof="0" dirty="0">
                    <a:solidFill>
                      <a:srgbClr val="000000"/>
                    </a:solidFill>
                    <a:latin typeface="+mn-lt"/>
                  </a:rPr>
                  <a:t>Common Engineering Model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432F7F09-AA21-484E-9D68-3BA0EC09FA8F}"/>
                </a:ext>
              </a:extLst>
            </p:cNvPr>
            <p:cNvSpPr/>
            <p:nvPr/>
          </p:nvSpPr>
          <p:spPr>
            <a:xfrm>
              <a:off x="7514544" y="1438688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Safety / Security</a:t>
              </a:r>
            </a:p>
          </p:txBody>
        </p:sp>
        <p:sp>
          <p:nvSpPr>
            <p:cNvPr id="179" name="Ellipse 178">
              <a:extLst>
                <a:ext uri="{FF2B5EF4-FFF2-40B4-BE49-F238E27FC236}">
                  <a16:creationId xmlns:a16="http://schemas.microsoft.com/office/drawing/2014/main" id="{E9FACAA4-11B2-47D3-B5F6-5458092ADBDA}"/>
                </a:ext>
              </a:extLst>
            </p:cNvPr>
            <p:cNvSpPr/>
            <p:nvPr/>
          </p:nvSpPr>
          <p:spPr>
            <a:xfrm>
              <a:off x="8976879" y="1852909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Verification &amp; Validation</a:t>
              </a:r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B8BCE0CA-6CF3-4681-A860-D574C67D5F62}"/>
                </a:ext>
              </a:extLst>
            </p:cNvPr>
            <p:cNvSpPr/>
            <p:nvPr/>
          </p:nvSpPr>
          <p:spPr>
            <a:xfrm>
              <a:off x="5641240" y="2625471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Architecture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1" name="Ellipse 180">
              <a:extLst>
                <a:ext uri="{FF2B5EF4-FFF2-40B4-BE49-F238E27FC236}">
                  <a16:creationId xmlns:a16="http://schemas.microsoft.com/office/drawing/2014/main" id="{A9DA12EE-B896-449F-8736-480036CE5E75}"/>
                </a:ext>
              </a:extLst>
            </p:cNvPr>
            <p:cNvSpPr/>
            <p:nvPr/>
          </p:nvSpPr>
          <p:spPr>
            <a:xfrm>
              <a:off x="9415699" y="2621960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System Simulation </a:t>
              </a:r>
            </a:p>
          </p:txBody>
        </p:sp>
        <p:cxnSp>
          <p:nvCxnSpPr>
            <p:cNvPr id="182" name="Gerade Verbindung mit Pfeil 181">
              <a:extLst>
                <a:ext uri="{FF2B5EF4-FFF2-40B4-BE49-F238E27FC236}">
                  <a16:creationId xmlns:a16="http://schemas.microsoft.com/office/drawing/2014/main" id="{4B45E6C9-E3D6-40D7-AC04-E800C3CDC5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19567" y="2248301"/>
              <a:ext cx="283443" cy="14642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83" name="Gerade Verbindung mit Pfeil 182">
              <a:extLst>
                <a:ext uri="{FF2B5EF4-FFF2-40B4-BE49-F238E27FC236}">
                  <a16:creationId xmlns:a16="http://schemas.microsoft.com/office/drawing/2014/main" id="{9FE0191B-4624-4F21-8299-3EDE624C0EF2}"/>
                </a:ext>
              </a:extLst>
            </p:cNvPr>
            <p:cNvCxnSpPr>
              <a:stCxn id="196" idx="0"/>
              <a:endCxn id="178" idx="4"/>
            </p:cNvCxnSpPr>
            <p:nvPr/>
          </p:nvCxnSpPr>
          <p:spPr>
            <a:xfrm flipH="1" flipV="1">
              <a:off x="8121266" y="1874420"/>
              <a:ext cx="5320" cy="244792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sp>
          <p:nvSpPr>
            <p:cNvPr id="184" name="Ellipse 183">
              <a:extLst>
                <a:ext uri="{FF2B5EF4-FFF2-40B4-BE49-F238E27FC236}">
                  <a16:creationId xmlns:a16="http://schemas.microsoft.com/office/drawing/2014/main" id="{F9F36338-8B73-4D14-BAF5-C9A6AEEA8107}"/>
                </a:ext>
              </a:extLst>
            </p:cNvPr>
            <p:cNvSpPr/>
            <p:nvPr/>
          </p:nvSpPr>
          <p:spPr>
            <a:xfrm>
              <a:off x="5984664" y="1846745"/>
              <a:ext cx="1280988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lIns="36000" rIns="36000"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Requirements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endParaRPr>
            </a:p>
          </p:txBody>
        </p:sp>
        <p:cxnSp>
          <p:nvCxnSpPr>
            <p:cNvPr id="185" name="Gerade Verbindung mit Pfeil 184">
              <a:extLst>
                <a:ext uri="{FF2B5EF4-FFF2-40B4-BE49-F238E27FC236}">
                  <a16:creationId xmlns:a16="http://schemas.microsoft.com/office/drawing/2014/main" id="{7BA850A2-EEFA-49F5-8D3F-018FEBF7F4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88364" y="2839826"/>
              <a:ext cx="264760" cy="3511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sp>
          <p:nvSpPr>
            <p:cNvPr id="186" name="Ellipse 185">
              <a:extLst>
                <a:ext uri="{FF2B5EF4-FFF2-40B4-BE49-F238E27FC236}">
                  <a16:creationId xmlns:a16="http://schemas.microsoft.com/office/drawing/2014/main" id="{6744F636-F066-40E5-9D68-F9F75845171D}"/>
                </a:ext>
              </a:extLst>
            </p:cNvPr>
            <p:cNvSpPr/>
            <p:nvPr/>
          </p:nvSpPr>
          <p:spPr>
            <a:xfrm>
              <a:off x="9120955" y="3290868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Variant</a:t>
              </a:r>
            </a:p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-handling</a:t>
              </a:r>
            </a:p>
          </p:txBody>
        </p:sp>
        <p:sp>
          <p:nvSpPr>
            <p:cNvPr id="187" name="Ellipse 186">
              <a:extLst>
                <a:ext uri="{FF2B5EF4-FFF2-40B4-BE49-F238E27FC236}">
                  <a16:creationId xmlns:a16="http://schemas.microsoft.com/office/drawing/2014/main" id="{FA24A761-6D9B-4B63-97AD-A190DBBE2BB7}"/>
                </a:ext>
              </a:extLst>
            </p:cNvPr>
            <p:cNvSpPr/>
            <p:nvPr/>
          </p:nvSpPr>
          <p:spPr>
            <a:xfrm>
              <a:off x="8212381" y="3745792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Mechanics</a:t>
              </a:r>
            </a:p>
          </p:txBody>
        </p:sp>
        <p:sp>
          <p:nvSpPr>
            <p:cNvPr id="188" name="Ellipse 187">
              <a:extLst>
                <a:ext uri="{FF2B5EF4-FFF2-40B4-BE49-F238E27FC236}">
                  <a16:creationId xmlns:a16="http://schemas.microsoft.com/office/drawing/2014/main" id="{1713E3C4-B601-419D-8D44-57029A62862A}"/>
                </a:ext>
              </a:extLst>
            </p:cNvPr>
            <p:cNvSpPr/>
            <p:nvPr/>
          </p:nvSpPr>
          <p:spPr>
            <a:xfrm>
              <a:off x="6871600" y="3749854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Electronics</a:t>
              </a:r>
            </a:p>
          </p:txBody>
        </p:sp>
        <p:cxnSp>
          <p:nvCxnSpPr>
            <p:cNvPr id="189" name="Gerade Verbindung mit Pfeil 188">
              <a:extLst>
                <a:ext uri="{FF2B5EF4-FFF2-40B4-BE49-F238E27FC236}">
                  <a16:creationId xmlns:a16="http://schemas.microsoft.com/office/drawing/2014/main" id="{7793DE5E-8033-49C3-A6E1-4E3B718F48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5299" y="3497926"/>
              <a:ext cx="164076" cy="24786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C30F5B1A-22A2-4A56-842F-625524D1103C}"/>
                </a:ext>
              </a:extLst>
            </p:cNvPr>
            <p:cNvSpPr/>
            <p:nvPr/>
          </p:nvSpPr>
          <p:spPr>
            <a:xfrm>
              <a:off x="5910599" y="3290868"/>
              <a:ext cx="1213443" cy="4357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000" kern="0" dirty="0">
                  <a:solidFill>
                    <a:srgbClr val="000000"/>
                  </a:solidFill>
                  <a:latin typeface="+mn-lt"/>
                </a:rPr>
                <a:t>Software</a:t>
              </a:r>
            </a:p>
          </p:txBody>
        </p:sp>
        <p:cxnSp>
          <p:nvCxnSpPr>
            <p:cNvPr id="191" name="Gerade Verbindung mit Pfeil 190">
              <a:extLst>
                <a:ext uri="{FF2B5EF4-FFF2-40B4-BE49-F238E27FC236}">
                  <a16:creationId xmlns:a16="http://schemas.microsoft.com/office/drawing/2014/main" id="{1583D121-5FCE-4F42-8E36-035F67B731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8056" y="3232660"/>
              <a:ext cx="229428" cy="12618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92" name="Gerade Verbindung mit Pfeil 191">
              <a:extLst>
                <a:ext uri="{FF2B5EF4-FFF2-40B4-BE49-F238E27FC236}">
                  <a16:creationId xmlns:a16="http://schemas.microsoft.com/office/drawing/2014/main" id="{22E3A245-6B43-4191-9862-E2AE246686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1036" y="3497926"/>
              <a:ext cx="164076" cy="247866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93" name="Gerade Verbindung mit Pfeil 192">
              <a:extLst>
                <a:ext uri="{FF2B5EF4-FFF2-40B4-BE49-F238E27FC236}">
                  <a16:creationId xmlns:a16="http://schemas.microsoft.com/office/drawing/2014/main" id="{8A70020C-627D-448F-AB63-7C430CF91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0955" y="2839826"/>
              <a:ext cx="264760" cy="3511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94" name="Gerade Verbindung mit Pfeil 193">
              <a:extLst>
                <a:ext uri="{FF2B5EF4-FFF2-40B4-BE49-F238E27FC236}">
                  <a16:creationId xmlns:a16="http://schemas.microsoft.com/office/drawing/2014/main" id="{5F8A8ECC-6BF9-4471-AADF-6487447682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24505" y="3232660"/>
              <a:ext cx="229428" cy="126185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  <p:cxnSp>
          <p:nvCxnSpPr>
            <p:cNvPr id="195" name="Gerade Verbindung mit Pfeil 194">
              <a:extLst>
                <a:ext uri="{FF2B5EF4-FFF2-40B4-BE49-F238E27FC236}">
                  <a16:creationId xmlns:a16="http://schemas.microsoft.com/office/drawing/2014/main" id="{FE8A306D-22D6-482D-8996-1BCCFBACA7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16" y="2248301"/>
              <a:ext cx="283443" cy="14642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rgbClr val="9E2896"/>
            </a:lnRef>
            <a:fillRef idx="0">
              <a:srgbClr val="9E2896"/>
            </a:fillRef>
            <a:effectRef idx="0">
              <a:srgbClr val="9E289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84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21CD437-29BC-4775-99BE-886BB83D6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253" y="1801961"/>
            <a:ext cx="6417747" cy="25863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4D7B6E-D59F-4794-AADB-CA0EC929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CDCM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97977E-E2E6-4BF2-8D7C-5602B2B9B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9C682A-4B6C-4676-A668-2FD2F5D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5C66F54-FBFA-40E6-819F-446D3ACBFAE9}"/>
              </a:ext>
            </a:extLst>
          </p:cNvPr>
          <p:cNvSpPr txBox="1">
            <a:spLocks/>
          </p:cNvSpPr>
          <p:nvPr/>
        </p:nvSpPr>
        <p:spPr>
          <a:xfrm>
            <a:off x="258761" y="1295999"/>
            <a:ext cx="9715749" cy="4226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The complexity of Bosch products is steadily increasing </a:t>
            </a:r>
            <a:r>
              <a:rPr lang="en-US" sz="1600" kern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e.g. </a:t>
            </a: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cyber-physical products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This is also reflected in an increasing </a:t>
            </a: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complexity of the development organization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For this, </a:t>
            </a: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cross-domain</a:t>
            </a:r>
            <a:r>
              <a:rPr lang="en-US" sz="1600" kern="0" dirty="0">
                <a:solidFill>
                  <a:sysClr val="windowText" lastClr="000000"/>
                </a:solidFill>
              </a:rPr>
              <a:t> and </a:t>
            </a: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cross-organizational collaboration</a:t>
            </a:r>
            <a:r>
              <a:rPr lang="en-US" sz="1600" kern="0" dirty="0">
                <a:solidFill>
                  <a:sysClr val="windowText" lastClr="000000"/>
                </a:solidFill>
              </a:rPr>
              <a:t> in engineering </a:t>
            </a:r>
            <a:br>
              <a:rPr lang="en-US" sz="1600" kern="0" dirty="0">
                <a:solidFill>
                  <a:sysClr val="windowText" lastClr="000000"/>
                </a:solidFill>
              </a:rPr>
            </a:br>
            <a:r>
              <a:rPr lang="en-US" sz="1600" kern="0" dirty="0">
                <a:solidFill>
                  <a:sysClr val="windowText" lastClr="000000"/>
                </a:solidFill>
              </a:rPr>
              <a:t>must be enabled and strengthened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Today, products with all their descriptions </a:t>
            </a:r>
            <a:br>
              <a:rPr lang="en-US" sz="1600" kern="0" dirty="0">
                <a:solidFill>
                  <a:sysClr val="windowText" lastClr="000000"/>
                </a:solidFill>
              </a:rPr>
            </a:br>
            <a:r>
              <a:rPr lang="en-US" sz="1600" kern="0" dirty="0">
                <a:solidFill>
                  <a:sysClr val="windowText" lastClr="000000"/>
                </a:solidFill>
              </a:rPr>
              <a:t>are managed over time in </a:t>
            </a: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Excel as a </a:t>
            </a:r>
            <a:br>
              <a:rPr lang="en-US" sz="1600" b="1" dirty="0">
                <a:solidFill>
                  <a:srgbClr val="0E78C5"/>
                </a:solidFill>
                <a:latin typeface="Bosch Office Sans"/>
              </a:rPr>
            </a:b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configuration item list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Sharing information requires a </a:t>
            </a: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high </a:t>
            </a:r>
            <a:br>
              <a:rPr lang="en-US" sz="1600" b="1" dirty="0">
                <a:solidFill>
                  <a:srgbClr val="0E78C5"/>
                </a:solidFill>
                <a:latin typeface="Bosch Office Sans"/>
              </a:rPr>
            </a:br>
            <a:r>
              <a:rPr lang="en-US" sz="1600" b="1" dirty="0">
                <a:solidFill>
                  <a:srgbClr val="0E78C5"/>
                </a:solidFill>
                <a:latin typeface="Bosch Office Sans"/>
              </a:rPr>
              <a:t>degree of personal communication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hteck 19">
            <a:extLst>
              <a:ext uri="{FF2B5EF4-FFF2-40B4-BE49-F238E27FC236}">
                <a16:creationId xmlns:a16="http://schemas.microsoft.com/office/drawing/2014/main" id="{3507F91A-4491-45E4-A0B6-BFD7D933433F}"/>
              </a:ext>
            </a:extLst>
          </p:cNvPr>
          <p:cNvSpPr/>
          <p:nvPr/>
        </p:nvSpPr>
        <p:spPr>
          <a:xfrm>
            <a:off x="-19879" y="4647501"/>
            <a:ext cx="10989504" cy="777920"/>
          </a:xfrm>
          <a:prstGeom prst="rect">
            <a:avLst/>
          </a:prstGeom>
          <a:gradFill flip="none" rotWithShape="1">
            <a:gsLst>
              <a:gs pos="0">
                <a:srgbClr val="0E78C5">
                  <a:lumMod val="67000"/>
                </a:srgbClr>
              </a:gs>
              <a:gs pos="48000">
                <a:srgbClr val="0E78C5">
                  <a:lumMod val="97000"/>
                  <a:lumOff val="3000"/>
                </a:srgbClr>
              </a:gs>
              <a:gs pos="100000">
                <a:srgbClr val="0E78C5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3590925" lvl="0" indent="-2508250" fontAlgn="auto"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</a:rPr>
              <a:t>Benefits with CDCM</a:t>
            </a:r>
            <a:r>
              <a:rPr lang="en-US" kern="0" dirty="0">
                <a:solidFill>
                  <a:schemeClr val="bg1"/>
                </a:solidFill>
              </a:rPr>
              <a:t>:	Time saving, error-reduction, up-to-date product data, </a:t>
            </a:r>
            <a:br>
              <a:rPr lang="en-US" kern="0" dirty="0">
                <a:solidFill>
                  <a:schemeClr val="bg1"/>
                </a:solidFill>
              </a:rPr>
            </a:br>
            <a:r>
              <a:rPr lang="en-US" kern="0" dirty="0">
                <a:solidFill>
                  <a:schemeClr val="bg1"/>
                </a:solidFill>
              </a:rPr>
              <a:t>accessible across organizations, automatable</a:t>
            </a:r>
          </a:p>
        </p:txBody>
      </p:sp>
    </p:spTree>
    <p:extLst>
      <p:ext uri="{BB962C8B-B14F-4D97-AF65-F5344CB8AC3E}">
        <p14:creationId xmlns:p14="http://schemas.microsoft.com/office/powerpoint/2010/main" val="221094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19"/>
          <p:cNvSpPr/>
          <p:nvPr/>
        </p:nvSpPr>
        <p:spPr>
          <a:xfrm>
            <a:off x="0" y="4844823"/>
            <a:ext cx="10969625" cy="698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chemeClr val="bg1"/>
                </a:solidFill>
              </a:rPr>
              <a:t>CDCM required to ensure </a:t>
            </a:r>
            <a:r>
              <a:rPr lang="en-US" b="1" kern="0" dirty="0">
                <a:solidFill>
                  <a:schemeClr val="bg1"/>
                </a:solidFill>
              </a:rPr>
              <a:t>link consistency and bidirectional traceability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chemeClr val="bg1"/>
                </a:solidFill>
              </a:rPr>
              <a:t>depending on the configuration context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Cross </a:t>
            </a:r>
            <a:r>
              <a:rPr lang="de-DE" dirty="0" err="1"/>
              <a:t>Workproduct</a:t>
            </a:r>
            <a:r>
              <a:rPr lang="de-DE" dirty="0"/>
              <a:t> </a:t>
            </a:r>
            <a:r>
              <a:rPr lang="de-DE" dirty="0" err="1"/>
              <a:t>Traceability</a:t>
            </a:r>
            <a:r>
              <a:rPr lang="de-DE" dirty="0"/>
              <a:t> Links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Future Needs For MB(S)E Integration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7" name="Rechteck 6"/>
          <p:cNvSpPr/>
          <p:nvPr/>
        </p:nvSpPr>
        <p:spPr>
          <a:xfrm>
            <a:off x="266701" y="1247620"/>
            <a:ext cx="3625492" cy="32876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/>
              <a:t>Traceability means </a:t>
            </a:r>
            <a:r>
              <a:rPr lang="en-US" b="1" dirty="0"/>
              <a:t>tracing relationships between the artifacts</a:t>
            </a:r>
            <a:r>
              <a:rPr lang="en-US" dirty="0"/>
              <a:t> of the development process such as requirements, system elements and software components</a:t>
            </a:r>
          </a:p>
          <a:p>
            <a:endParaRPr lang="en-US" dirty="0"/>
          </a:p>
          <a:p>
            <a:r>
              <a:rPr lang="en-US" dirty="0"/>
              <a:t>As required by </a:t>
            </a:r>
            <a:r>
              <a:rPr lang="en-US" b="1" dirty="0"/>
              <a:t>ASPICE</a:t>
            </a:r>
            <a:r>
              <a:rPr lang="en-US" dirty="0"/>
              <a:t>, traceability must be managed both </a:t>
            </a:r>
            <a:r>
              <a:rPr lang="en-US" b="1" dirty="0"/>
              <a:t>within</a:t>
            </a:r>
            <a:r>
              <a:rPr lang="en-US" dirty="0"/>
              <a:t> a development </a:t>
            </a:r>
            <a:r>
              <a:rPr lang="en-US" b="1" dirty="0"/>
              <a:t>discipline</a:t>
            </a:r>
            <a:r>
              <a:rPr lang="en-US" dirty="0"/>
              <a:t>, and </a:t>
            </a:r>
            <a:r>
              <a:rPr lang="en-US" b="1" dirty="0"/>
              <a:t>across disciplines </a:t>
            </a:r>
            <a:r>
              <a:rPr lang="en-US" dirty="0"/>
              <a:t>for the </a:t>
            </a:r>
            <a:r>
              <a:rPr lang="en-US" b="1" dirty="0"/>
              <a:t>used toolset(s)</a:t>
            </a:r>
          </a:p>
          <a:p>
            <a:endParaRPr lang="en-US" b="1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7509579" y="3117152"/>
            <a:ext cx="1974819" cy="572136"/>
          </a:xfrm>
          <a:prstGeom prst="parallelogram">
            <a:avLst>
              <a:gd name="adj" fmla="val 775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Component Validation</a:t>
            </a:r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8437615" y="1917032"/>
            <a:ext cx="1974819" cy="572137"/>
          </a:xfrm>
          <a:prstGeom prst="parallelogram">
            <a:avLst>
              <a:gd name="adj" fmla="val 775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Verification</a:t>
            </a: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 flipH="1">
            <a:off x="3823908" y="1313220"/>
            <a:ext cx="1974819" cy="572136"/>
          </a:xfrm>
          <a:prstGeom prst="parallelogram">
            <a:avLst>
              <a:gd name="adj" fmla="val 77594"/>
            </a:avLst>
          </a:prstGeom>
          <a:solidFill>
            <a:srgbClr val="073C6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Requirements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Engineering</a:t>
            </a: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flipH="1">
            <a:off x="4292769" y="1917369"/>
            <a:ext cx="1974819" cy="572137"/>
          </a:xfrm>
          <a:prstGeom prst="parallelogram">
            <a:avLst>
              <a:gd name="adj" fmla="val 775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Functional Development</a:t>
            </a:r>
          </a:p>
        </p:txBody>
      </p:sp>
      <p:sp>
        <p:nvSpPr>
          <p:cNvPr id="54" name="AutoShape 13"/>
          <p:cNvSpPr>
            <a:spLocks noChangeArrowheads="1"/>
          </p:cNvSpPr>
          <p:nvPr/>
        </p:nvSpPr>
        <p:spPr bwMode="auto">
          <a:xfrm flipH="1">
            <a:off x="4761515" y="2521519"/>
            <a:ext cx="1974819" cy="572136"/>
          </a:xfrm>
          <a:prstGeom prst="parallelogram">
            <a:avLst>
              <a:gd name="adj" fmla="val 77594"/>
            </a:avLst>
          </a:prstGeom>
          <a:solidFill>
            <a:srgbClr val="073C6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Logical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Architecture</a:t>
            </a:r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auto">
          <a:xfrm flipH="1">
            <a:off x="5231027" y="3121968"/>
            <a:ext cx="1974819" cy="572136"/>
          </a:xfrm>
          <a:prstGeom prst="parallelogram">
            <a:avLst>
              <a:gd name="adj" fmla="val 77594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Component Specification</a:t>
            </a:r>
          </a:p>
        </p:txBody>
      </p:sp>
      <p:sp>
        <p:nvSpPr>
          <p:cNvPr id="56" name="Trapezoid 55"/>
          <p:cNvSpPr/>
          <p:nvPr/>
        </p:nvSpPr>
        <p:spPr>
          <a:xfrm rot="10800000">
            <a:off x="5690844" y="3762860"/>
            <a:ext cx="3307561" cy="1030982"/>
          </a:xfrm>
          <a:prstGeom prst="trapezoid">
            <a:avLst>
              <a:gd name="adj" fmla="val 74273"/>
            </a:avLst>
          </a:prstGeom>
          <a:solidFill>
            <a:srgbClr val="073C6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AU" sz="1400" kern="0">
              <a:solidFill>
                <a:schemeClr val="bg1"/>
              </a:solidFill>
              <a:latin typeface="Bosch Office Sans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494378" y="4147761"/>
            <a:ext cx="16770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Electrics/Electronics</a:t>
            </a:r>
          </a:p>
          <a:p>
            <a:endParaRPr lang="en-AU" sz="1300" dirty="0">
              <a:solidFill>
                <a:srgbClr val="FFFFFF"/>
              </a:solidFill>
              <a:latin typeface="Encode Sans" panose="00000500000000000000" pitchFamily="2" charset="0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911158" y="3811738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Software</a:t>
            </a:r>
          </a:p>
        </p:txBody>
      </p:sp>
      <p:cxnSp>
        <p:nvCxnSpPr>
          <p:cNvPr id="59" name="Gerader Verbinder 58"/>
          <p:cNvCxnSpPr/>
          <p:nvPr/>
        </p:nvCxnSpPr>
        <p:spPr>
          <a:xfrm>
            <a:off x="6068658" y="3768742"/>
            <a:ext cx="547771" cy="739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/>
          <p:cNvCxnSpPr/>
          <p:nvPr/>
        </p:nvCxnSpPr>
        <p:spPr>
          <a:xfrm>
            <a:off x="6623531" y="3759217"/>
            <a:ext cx="317224" cy="4027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 flipV="1">
            <a:off x="7705330" y="3768806"/>
            <a:ext cx="307064" cy="3975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 flipV="1">
            <a:off x="8052516" y="3769441"/>
            <a:ext cx="547771" cy="7390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/>
          <p:cNvCxnSpPr/>
          <p:nvPr/>
        </p:nvCxnSpPr>
        <p:spPr>
          <a:xfrm>
            <a:off x="6928969" y="4156301"/>
            <a:ext cx="773183" cy="57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>
            <a:off x="6616429" y="4506826"/>
            <a:ext cx="1436087" cy="9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18"/>
          <p:cNvSpPr>
            <a:spLocks noChangeArrowheads="1"/>
          </p:cNvSpPr>
          <p:nvPr/>
        </p:nvSpPr>
        <p:spPr bwMode="auto">
          <a:xfrm>
            <a:off x="8905912" y="1313220"/>
            <a:ext cx="1974819" cy="572136"/>
          </a:xfrm>
          <a:prstGeom prst="parallelogram">
            <a:avLst>
              <a:gd name="adj" fmla="val 77594"/>
            </a:avLst>
          </a:prstGeom>
          <a:solidFill>
            <a:srgbClr val="073C6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Validation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09622C01-387D-4AD5-91DE-DAD8BDACE4CB}"/>
              </a:ext>
            </a:extLst>
          </p:cNvPr>
          <p:cNvSpPr txBox="1"/>
          <p:nvPr/>
        </p:nvSpPr>
        <p:spPr>
          <a:xfrm>
            <a:off x="6859062" y="4495166"/>
            <a:ext cx="9829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00" kern="0" dirty="0">
                <a:solidFill>
                  <a:schemeClr val="bg1"/>
                </a:solidFill>
                <a:latin typeface="Bosch Office Sans"/>
              </a:rPr>
              <a:t>Mechanics</a:t>
            </a:r>
          </a:p>
        </p:txBody>
      </p:sp>
      <p:sp>
        <p:nvSpPr>
          <p:cNvPr id="67" name="AutoShape 20"/>
          <p:cNvSpPr>
            <a:spLocks noChangeArrowheads="1"/>
          </p:cNvSpPr>
          <p:nvPr/>
        </p:nvSpPr>
        <p:spPr bwMode="auto">
          <a:xfrm>
            <a:off x="7970525" y="2515699"/>
            <a:ext cx="1974819" cy="572136"/>
          </a:xfrm>
          <a:prstGeom prst="parallelogram">
            <a:avLst>
              <a:gd name="adj" fmla="val 77594"/>
            </a:avLst>
          </a:prstGeom>
          <a:solidFill>
            <a:srgbClr val="073C6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300" kern="0">
                <a:solidFill>
                  <a:schemeClr val="bg1"/>
                </a:solidFill>
                <a:latin typeface="Bosch Office Sans"/>
              </a:rPr>
              <a:t>Integration</a:t>
            </a:r>
          </a:p>
        </p:txBody>
      </p:sp>
      <p:cxnSp>
        <p:nvCxnSpPr>
          <p:cNvPr id="68" name="Gerade Verbindung mit Pfeil 67"/>
          <p:cNvCxnSpPr>
            <a:cxnSpLocks/>
            <a:stCxn id="52" idx="5"/>
            <a:endCxn id="65" idx="5"/>
          </p:cNvCxnSpPr>
          <p:nvPr/>
        </p:nvCxnSpPr>
        <p:spPr>
          <a:xfrm>
            <a:off x="5576755" y="1599288"/>
            <a:ext cx="3551129" cy="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>
            <a:stCxn id="53" idx="5"/>
            <a:endCxn id="51" idx="5"/>
          </p:cNvCxnSpPr>
          <p:nvPr/>
        </p:nvCxnSpPr>
        <p:spPr>
          <a:xfrm flipV="1">
            <a:off x="6045616" y="2203101"/>
            <a:ext cx="2613971" cy="337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54" idx="5"/>
            <a:endCxn id="67" idx="5"/>
          </p:cNvCxnSpPr>
          <p:nvPr/>
        </p:nvCxnSpPr>
        <p:spPr>
          <a:xfrm flipV="1">
            <a:off x="6514362" y="2801767"/>
            <a:ext cx="1678135" cy="582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>
            <a:stCxn id="55" idx="5"/>
            <a:endCxn id="49" idx="5"/>
          </p:cNvCxnSpPr>
          <p:nvPr/>
        </p:nvCxnSpPr>
        <p:spPr>
          <a:xfrm flipV="1">
            <a:off x="6983874" y="3403220"/>
            <a:ext cx="747677" cy="4816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/>
          <p:nvPr/>
        </p:nvCxnSpPr>
        <p:spPr>
          <a:xfrm flipH="1" flipV="1">
            <a:off x="5803113" y="3618577"/>
            <a:ext cx="216000" cy="28800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 flipH="1" flipV="1">
            <a:off x="6266021" y="3615217"/>
            <a:ext cx="216000" cy="28800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/>
          <p:nvPr/>
        </p:nvCxnSpPr>
        <p:spPr>
          <a:xfrm flipH="1" flipV="1">
            <a:off x="6727933" y="3609760"/>
            <a:ext cx="216000" cy="28800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28" name="Gerade Verbindung mit Pfeil 127"/>
          <p:cNvCxnSpPr/>
          <p:nvPr/>
        </p:nvCxnSpPr>
        <p:spPr>
          <a:xfrm flipV="1">
            <a:off x="7702152" y="3615506"/>
            <a:ext cx="216000" cy="28800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37" name="Gewinkelter Verbinder 136"/>
          <p:cNvCxnSpPr>
            <a:stCxn id="53" idx="2"/>
            <a:endCxn id="54" idx="2"/>
          </p:cNvCxnSpPr>
          <p:nvPr/>
        </p:nvCxnSpPr>
        <p:spPr>
          <a:xfrm rot="10800000" flipH="1" flipV="1">
            <a:off x="4514741" y="2203437"/>
            <a:ext cx="468746" cy="604149"/>
          </a:xfrm>
          <a:prstGeom prst="bentConnector3">
            <a:avLst>
              <a:gd name="adj1" fmla="val 511"/>
            </a:avLst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42" name="Gewinkelter Verbinder 141"/>
          <p:cNvCxnSpPr>
            <a:stCxn id="54" idx="2"/>
            <a:endCxn id="55" idx="2"/>
          </p:cNvCxnSpPr>
          <p:nvPr/>
        </p:nvCxnSpPr>
        <p:spPr>
          <a:xfrm rot="10800000" flipH="1" flipV="1">
            <a:off x="4983487" y="2807586"/>
            <a:ext cx="469512" cy="600449"/>
          </a:xfrm>
          <a:prstGeom prst="bentConnector3">
            <a:avLst>
              <a:gd name="adj1" fmla="val 510"/>
            </a:avLst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47" name="Gewinkelter Verbinder 146"/>
          <p:cNvCxnSpPr>
            <a:stCxn id="49" idx="2"/>
            <a:endCxn id="67" idx="2"/>
          </p:cNvCxnSpPr>
          <p:nvPr/>
        </p:nvCxnSpPr>
        <p:spPr>
          <a:xfrm flipV="1">
            <a:off x="9262426" y="2801767"/>
            <a:ext cx="460946" cy="601453"/>
          </a:xfrm>
          <a:prstGeom prst="bentConnector3">
            <a:avLst>
              <a:gd name="adj1" fmla="val 100399"/>
            </a:avLst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51" name="Gewinkelter Verbinder 150"/>
          <p:cNvCxnSpPr>
            <a:stCxn id="67" idx="2"/>
            <a:endCxn id="51" idx="2"/>
          </p:cNvCxnSpPr>
          <p:nvPr/>
        </p:nvCxnSpPr>
        <p:spPr>
          <a:xfrm flipV="1">
            <a:off x="9723372" y="2203101"/>
            <a:ext cx="467090" cy="598666"/>
          </a:xfrm>
          <a:prstGeom prst="bentConnector3">
            <a:avLst>
              <a:gd name="adj1" fmla="val 100394"/>
            </a:avLst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55" name="Gewinkelter Verbinder 154"/>
          <p:cNvCxnSpPr>
            <a:stCxn id="51" idx="2"/>
            <a:endCxn id="65" idx="2"/>
          </p:cNvCxnSpPr>
          <p:nvPr/>
        </p:nvCxnSpPr>
        <p:spPr>
          <a:xfrm flipV="1">
            <a:off x="10190462" y="1599288"/>
            <a:ext cx="468297" cy="603813"/>
          </a:xfrm>
          <a:prstGeom prst="bentConnector3">
            <a:avLst>
              <a:gd name="adj1" fmla="val 100392"/>
            </a:avLst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79" name="Gerade Verbindung mit Pfeil 178"/>
          <p:cNvCxnSpPr/>
          <p:nvPr/>
        </p:nvCxnSpPr>
        <p:spPr>
          <a:xfrm flipV="1">
            <a:off x="8177537" y="3615506"/>
            <a:ext cx="216000" cy="28800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180" name="Gerade Verbindung mit Pfeil 179"/>
          <p:cNvCxnSpPr/>
          <p:nvPr/>
        </p:nvCxnSpPr>
        <p:spPr>
          <a:xfrm flipV="1">
            <a:off x="8667308" y="3618860"/>
            <a:ext cx="216000" cy="288000"/>
          </a:xfrm>
          <a:prstGeom prst="straightConnector1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cxnSp>
        <p:nvCxnSpPr>
          <p:cNvPr id="42" name="Gewinkelter Verbinder 154"/>
          <p:cNvCxnSpPr>
            <a:stCxn id="53" idx="2"/>
          </p:cNvCxnSpPr>
          <p:nvPr/>
        </p:nvCxnSpPr>
        <p:spPr>
          <a:xfrm rot="10800000">
            <a:off x="4033703" y="1599290"/>
            <a:ext cx="481039" cy="604149"/>
          </a:xfrm>
          <a:prstGeom prst="bentConnector2">
            <a:avLst/>
          </a:prstGeom>
          <a:ln w="34925">
            <a:solidFill>
              <a:schemeClr val="accent1"/>
            </a:solidFill>
            <a:headEnd type="triangle"/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rgbClr val="A80163"/>
          </a:lnRef>
          <a:fillRef idx="0">
            <a:srgbClr val="A80163"/>
          </a:fillRef>
          <a:effectRef idx="0">
            <a:srgbClr val="A8016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94021" y="1741471"/>
            <a:ext cx="914400" cy="29827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System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94021" y="2366795"/>
            <a:ext cx="914400" cy="3318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kern="0" noProof="0" dirty="0">
                <a:solidFill>
                  <a:srgbClr val="000000"/>
                </a:solidFill>
              </a:rPr>
              <a:t>Subs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ystem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94021" y="2928019"/>
            <a:ext cx="914400" cy="2859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400" kern="0" dirty="0">
                <a:solidFill>
                  <a:srgbClr val="000000"/>
                </a:solidFill>
              </a:rPr>
              <a:t>Component</a:t>
            </a:r>
            <a:endParaRPr kumimoji="0" lang="en-AU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893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19">
            <a:extLst>
              <a:ext uri="{FF2B5EF4-FFF2-40B4-BE49-F238E27FC236}">
                <a16:creationId xmlns:a16="http://schemas.microsoft.com/office/drawing/2014/main" id="{9C78F274-76B0-4ABB-A426-85547A4C49F6}"/>
              </a:ext>
            </a:extLst>
          </p:cNvPr>
          <p:cNvSpPr/>
          <p:nvPr/>
        </p:nvSpPr>
        <p:spPr>
          <a:xfrm>
            <a:off x="0" y="4844823"/>
            <a:ext cx="10969625" cy="69872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   CDCM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interrelates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structures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today’s models,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maps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data and ensures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uniform access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solidFill>
                  <a:schemeClr val="bg1"/>
                </a:solidFill>
              </a:rPr>
              <a:t>“Digitalization in engineering starts with the digitalized </a:t>
            </a:r>
            <a:r>
              <a:rPr lang="en-US" b="1" i="1" kern="0" dirty="0" err="1">
                <a:solidFill>
                  <a:schemeClr val="bg1"/>
                </a:solidFill>
              </a:rPr>
              <a:t>eBOM</a:t>
            </a:r>
            <a:r>
              <a:rPr lang="en-US" b="1" i="1" kern="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65" name="Abgerundetes Rechteck 164"/>
          <p:cNvSpPr/>
          <p:nvPr/>
        </p:nvSpPr>
        <p:spPr>
          <a:xfrm>
            <a:off x="4374988" y="1258529"/>
            <a:ext cx="3539980" cy="3490452"/>
          </a:xfrm>
          <a:prstGeom prst="roundRect">
            <a:avLst>
              <a:gd name="adj" fmla="val 342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47" name="Grafik 1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9851" y="1604083"/>
            <a:ext cx="3133616" cy="27647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dirty="0"/>
              <a:t>High level concept</a:t>
            </a:r>
            <a:endParaRPr lang="en-US" sz="2800" dirty="0"/>
          </a:p>
        </p:txBody>
      </p:sp>
      <p:sp>
        <p:nvSpPr>
          <p:cNvPr id="10" name="Textfeld 9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8AEC0-503E-4FA4-859C-D0F72D6E3F7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51F9C9D-270B-4557-AE20-E122894C0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390" y="2986471"/>
            <a:ext cx="2352066" cy="1279878"/>
          </a:xfrm>
          <a:prstGeom prst="rect">
            <a:avLst/>
          </a:prstGeom>
        </p:spPr>
      </p:pic>
      <p:pic>
        <p:nvPicPr>
          <p:cNvPr id="15" name="Picture 2" descr="Rolling Chassis: Plattform für die Elektromobilität: - Bosch Media ...">
            <a:extLst>
              <a:ext uri="{FF2B5EF4-FFF2-40B4-BE49-F238E27FC236}">
                <a16:creationId xmlns:a16="http://schemas.microsoft.com/office/drawing/2014/main" id="{20478A15-4068-4C0D-A857-BC62075B8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30" y="1396272"/>
            <a:ext cx="1411075" cy="7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fik 4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3077" l="4678" r="98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55" y="2857717"/>
            <a:ext cx="813637" cy="61827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947699" y="1850305"/>
            <a:ext cx="1224000" cy="54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Requirements</a:t>
            </a:r>
          </a:p>
        </p:txBody>
      </p:sp>
      <p:sp>
        <p:nvSpPr>
          <p:cNvPr id="17" name="Ellipse 16"/>
          <p:cNvSpPr/>
          <p:nvPr/>
        </p:nvSpPr>
        <p:spPr>
          <a:xfrm>
            <a:off x="947699" y="2506299"/>
            <a:ext cx="1224000" cy="54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Architecture</a:t>
            </a:r>
          </a:p>
        </p:txBody>
      </p:sp>
      <p:sp>
        <p:nvSpPr>
          <p:cNvPr id="18" name="Ellipse 17"/>
          <p:cNvSpPr/>
          <p:nvPr/>
        </p:nvSpPr>
        <p:spPr>
          <a:xfrm>
            <a:off x="947699" y="3247803"/>
            <a:ext cx="1224000" cy="54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Requirements</a:t>
            </a:r>
          </a:p>
        </p:txBody>
      </p:sp>
      <p:sp>
        <p:nvSpPr>
          <p:cNvPr id="20" name="Ellipse 19"/>
          <p:cNvSpPr/>
          <p:nvPr/>
        </p:nvSpPr>
        <p:spPr>
          <a:xfrm>
            <a:off x="947699" y="3903797"/>
            <a:ext cx="1224000" cy="54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Source Code</a:t>
            </a:r>
          </a:p>
        </p:txBody>
      </p:sp>
      <p:sp>
        <p:nvSpPr>
          <p:cNvPr id="22" name="Rounded Rectangle 140"/>
          <p:cNvSpPr/>
          <p:nvPr/>
        </p:nvSpPr>
        <p:spPr>
          <a:xfrm>
            <a:off x="1967939" y="4228729"/>
            <a:ext cx="1253702" cy="277715"/>
          </a:xfrm>
          <a:prstGeom prst="roundRect">
            <a:avLst/>
          </a:prstGeom>
          <a:gradFill rotWithShape="1">
            <a:gsLst>
              <a:gs pos="0">
                <a:srgbClr val="6FB9E2">
                  <a:satMod val="103000"/>
                  <a:lumMod val="102000"/>
                  <a:tint val="94000"/>
                </a:srgbClr>
              </a:gs>
              <a:gs pos="50000">
                <a:srgbClr val="6FB9E2">
                  <a:satMod val="110000"/>
                  <a:lumMod val="100000"/>
                  <a:shade val="100000"/>
                </a:srgbClr>
              </a:gs>
              <a:gs pos="100000">
                <a:srgbClr val="6FB9E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solidFill>
                  <a:prstClr val="black"/>
                </a:solidFill>
                <a:latin typeface="Bosch Office Sans"/>
              </a:rPr>
              <a:t>ME2N X 072</a:t>
            </a:r>
          </a:p>
        </p:txBody>
      </p:sp>
      <p:cxnSp>
        <p:nvCxnSpPr>
          <p:cNvPr id="23" name="Elbow Connector 28"/>
          <p:cNvCxnSpPr/>
          <p:nvPr/>
        </p:nvCxnSpPr>
        <p:spPr>
          <a:xfrm flipV="1">
            <a:off x="3221641" y="4173797"/>
            <a:ext cx="1861636" cy="200632"/>
          </a:xfrm>
          <a:prstGeom prst="straightConnector1">
            <a:avLst/>
          </a:prstGeom>
          <a:effectLst>
            <a:glow rad="228600">
              <a:schemeClr val="bg1">
                <a:alpha val="96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8"/>
          <p:cNvCxnSpPr>
            <a:cxnSpLocks/>
          </p:cNvCxnSpPr>
          <p:nvPr/>
        </p:nvCxnSpPr>
        <p:spPr>
          <a:xfrm>
            <a:off x="2760951" y="3663809"/>
            <a:ext cx="2322326" cy="47214"/>
          </a:xfrm>
          <a:prstGeom prst="straightConnector1">
            <a:avLst/>
          </a:prstGeom>
          <a:effectLst>
            <a:glow rad="228600">
              <a:schemeClr val="bg1">
                <a:alpha val="96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140"/>
          <p:cNvSpPr/>
          <p:nvPr/>
        </p:nvSpPr>
        <p:spPr>
          <a:xfrm>
            <a:off x="6223230" y="3876417"/>
            <a:ext cx="1420237" cy="277715"/>
          </a:xfrm>
          <a:prstGeom prst="roundRect">
            <a:avLst/>
          </a:prstGeom>
          <a:gradFill rotWithShape="1">
            <a:gsLst>
              <a:gs pos="0">
                <a:srgbClr val="6FB9E2">
                  <a:satMod val="103000"/>
                  <a:lumMod val="102000"/>
                  <a:tint val="94000"/>
                </a:srgbClr>
              </a:gs>
              <a:gs pos="50000">
                <a:srgbClr val="6FB9E2">
                  <a:satMod val="110000"/>
                  <a:lumMod val="100000"/>
                  <a:shade val="100000"/>
                </a:srgbClr>
              </a:gs>
              <a:gs pos="100000">
                <a:srgbClr val="6FB9E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solidFill>
                  <a:prstClr val="black"/>
                </a:solidFill>
                <a:latin typeface="Bosch Office Sans"/>
              </a:rPr>
              <a:t>0261.S10.4DS</a:t>
            </a:r>
          </a:p>
        </p:txBody>
      </p:sp>
      <p:cxnSp>
        <p:nvCxnSpPr>
          <p:cNvPr id="93" name="Elbow Connector 28"/>
          <p:cNvCxnSpPr>
            <a:stCxn id="17" idx="6"/>
          </p:cNvCxnSpPr>
          <p:nvPr/>
        </p:nvCxnSpPr>
        <p:spPr>
          <a:xfrm flipV="1">
            <a:off x="2171699" y="2725702"/>
            <a:ext cx="3312901" cy="50597"/>
          </a:xfrm>
          <a:prstGeom prst="straightConnector1">
            <a:avLst/>
          </a:prstGeom>
          <a:effectLst>
            <a:glow rad="228600">
              <a:schemeClr val="bg1">
                <a:alpha val="96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28"/>
          <p:cNvCxnSpPr>
            <a:stCxn id="16" idx="6"/>
          </p:cNvCxnSpPr>
          <p:nvPr/>
        </p:nvCxnSpPr>
        <p:spPr>
          <a:xfrm>
            <a:off x="2171699" y="2120305"/>
            <a:ext cx="3312901" cy="151497"/>
          </a:xfrm>
          <a:prstGeom prst="straightConnector1">
            <a:avLst/>
          </a:prstGeom>
          <a:effectLst>
            <a:glow rad="228600">
              <a:schemeClr val="bg1">
                <a:alpha val="96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0" b="93407" l="9375" r="95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971" y="2564380"/>
            <a:ext cx="438473" cy="415636"/>
          </a:xfrm>
          <a:prstGeom prst="rect">
            <a:avLst/>
          </a:prstGeom>
        </p:spPr>
      </p:pic>
      <p:pic>
        <p:nvPicPr>
          <p:cNvPr id="99" name="Picture 2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25" b="97917" l="1980" r="94059">
                        <a14:foregroundMark x1="38614" y1="39583" x2="38614" y2="39583"/>
                        <a14:foregroundMark x1="61386" y1="46875" x2="61386" y2="46875"/>
                        <a14:foregroundMark x1="66337" y1="63542" x2="66337" y2="63542"/>
                        <a14:foregroundMark x1="66337" y1="55208" x2="66337" y2="55208"/>
                        <a14:foregroundMark x1="65347" y1="35417" x2="65347" y2="35417"/>
                        <a14:foregroundMark x1="51485" y1="28125" x2="63366" y2="67708"/>
                        <a14:foregroundMark x1="21782" y1="23958" x2="80198" y2="27083"/>
                        <a14:foregroundMark x1="65347" y1="29167" x2="65347" y2="67708"/>
                        <a14:foregroundMark x1="32673" y1="36458" x2="32673" y2="36458"/>
                        <a14:foregroundMark x1="39604" y1="62500" x2="39604" y2="62500"/>
                        <a14:foregroundMark x1="40594" y1="55208" x2="40594" y2="55208"/>
                        <a14:foregroundMark x1="33663" y1="50000" x2="33663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697" y="1916588"/>
            <a:ext cx="436747" cy="415125"/>
          </a:xfrm>
          <a:prstGeom prst="rect">
            <a:avLst/>
          </a:prstGeom>
        </p:spPr>
      </p:pic>
      <p:pic>
        <p:nvPicPr>
          <p:cNvPr id="100" name="Picture 3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02"/>
          <a:stretch/>
        </p:blipFill>
        <p:spPr>
          <a:xfrm>
            <a:off x="713120" y="4007900"/>
            <a:ext cx="350642" cy="321758"/>
          </a:xfrm>
          <a:prstGeom prst="rect">
            <a:avLst/>
          </a:prstGeom>
        </p:spPr>
      </p:pic>
      <p:pic>
        <p:nvPicPr>
          <p:cNvPr id="101" name="Picture 2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25" b="97917" l="1980" r="94059">
                        <a14:foregroundMark x1="38614" y1="39583" x2="38614" y2="39583"/>
                        <a14:foregroundMark x1="61386" y1="46875" x2="61386" y2="46875"/>
                        <a14:foregroundMark x1="66337" y1="63542" x2="66337" y2="63542"/>
                        <a14:foregroundMark x1="66337" y1="55208" x2="66337" y2="55208"/>
                        <a14:foregroundMark x1="65347" y1="35417" x2="65347" y2="35417"/>
                        <a14:foregroundMark x1="51485" y1="28125" x2="63366" y2="67708"/>
                        <a14:foregroundMark x1="21782" y1="23958" x2="80198" y2="27083"/>
                        <a14:foregroundMark x1="65347" y1="29167" x2="65347" y2="67708"/>
                        <a14:foregroundMark x1="32673" y1="36458" x2="32673" y2="36458"/>
                        <a14:foregroundMark x1="39604" y1="62500" x2="39604" y2="62500"/>
                        <a14:foregroundMark x1="40594" y1="55208" x2="40594" y2="55208"/>
                        <a14:foregroundMark x1="33663" y1="50000" x2="33663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05" y="3295898"/>
            <a:ext cx="436747" cy="415125"/>
          </a:xfrm>
          <a:prstGeom prst="rect">
            <a:avLst/>
          </a:prstGeom>
        </p:spPr>
      </p:pic>
      <p:sp>
        <p:nvSpPr>
          <p:cNvPr id="148" name="Halbbogen 147"/>
          <p:cNvSpPr/>
          <p:nvPr/>
        </p:nvSpPr>
        <p:spPr>
          <a:xfrm>
            <a:off x="8642555" y="2986471"/>
            <a:ext cx="1671484" cy="1287642"/>
          </a:xfrm>
          <a:prstGeom prst="blockArc">
            <a:avLst>
              <a:gd name="adj1" fmla="val 18385851"/>
              <a:gd name="adj2" fmla="val 12329922"/>
              <a:gd name="adj3" fmla="val 32977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149" name="Elbow Connector 28"/>
          <p:cNvCxnSpPr/>
          <p:nvPr/>
        </p:nvCxnSpPr>
        <p:spPr>
          <a:xfrm>
            <a:off x="7643467" y="3206531"/>
            <a:ext cx="2397841" cy="41272"/>
          </a:xfrm>
          <a:prstGeom prst="straightConnector1">
            <a:avLst/>
          </a:prstGeom>
          <a:effectLst>
            <a:glow rad="228600">
              <a:schemeClr val="bg1">
                <a:alpha val="96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140"/>
          <p:cNvSpPr/>
          <p:nvPr/>
        </p:nvSpPr>
        <p:spPr>
          <a:xfrm>
            <a:off x="9311034" y="4090960"/>
            <a:ext cx="1420237" cy="277715"/>
          </a:xfrm>
          <a:prstGeom prst="roundRect">
            <a:avLst/>
          </a:prstGeom>
          <a:gradFill rotWithShape="1">
            <a:gsLst>
              <a:gs pos="0">
                <a:srgbClr val="6FB9E2">
                  <a:satMod val="103000"/>
                  <a:lumMod val="102000"/>
                  <a:tint val="94000"/>
                </a:srgbClr>
              </a:gs>
              <a:gs pos="50000">
                <a:srgbClr val="6FB9E2">
                  <a:satMod val="110000"/>
                  <a:lumMod val="100000"/>
                  <a:shade val="100000"/>
                </a:srgbClr>
              </a:gs>
              <a:gs pos="100000">
                <a:srgbClr val="6FB9E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solidFill>
                  <a:prstClr val="black"/>
                </a:solidFill>
                <a:latin typeface="Bosch Office Sans"/>
              </a:rPr>
              <a:t>0261.S10.4DS</a:t>
            </a:r>
          </a:p>
        </p:txBody>
      </p:sp>
      <p:sp>
        <p:nvSpPr>
          <p:cNvPr id="170" name="Textfeld 169"/>
          <p:cNvSpPr txBox="1"/>
          <p:nvPr/>
        </p:nvSpPr>
        <p:spPr>
          <a:xfrm>
            <a:off x="7704239" y="2200933"/>
            <a:ext cx="3003672" cy="301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Enabler 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let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t>engineering data flow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  <p:sp>
        <p:nvSpPr>
          <p:cNvPr id="34" name="Rounded Rectangle 140">
            <a:extLst>
              <a:ext uri="{FF2B5EF4-FFF2-40B4-BE49-F238E27FC236}">
                <a16:creationId xmlns:a16="http://schemas.microsoft.com/office/drawing/2014/main" id="{4993D007-1AD0-4031-91A1-D6C326C4F27B}"/>
              </a:ext>
            </a:extLst>
          </p:cNvPr>
          <p:cNvSpPr/>
          <p:nvPr/>
        </p:nvSpPr>
        <p:spPr>
          <a:xfrm>
            <a:off x="2000652" y="3514523"/>
            <a:ext cx="793012" cy="277715"/>
          </a:xfrm>
          <a:prstGeom prst="roundRect">
            <a:avLst/>
          </a:prstGeom>
          <a:gradFill rotWithShape="1">
            <a:gsLst>
              <a:gs pos="0">
                <a:srgbClr val="6FB9E2">
                  <a:satMod val="103000"/>
                  <a:lumMod val="102000"/>
                  <a:tint val="94000"/>
                </a:srgbClr>
              </a:gs>
              <a:gs pos="50000">
                <a:srgbClr val="6FB9E2">
                  <a:satMod val="110000"/>
                  <a:lumMod val="100000"/>
                  <a:shade val="100000"/>
                </a:srgbClr>
              </a:gs>
              <a:gs pos="100000">
                <a:srgbClr val="6FB9E2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kern="0" dirty="0">
                <a:solidFill>
                  <a:prstClr val="black"/>
                </a:solidFill>
                <a:latin typeface="Bosch Office Sans"/>
              </a:rPr>
              <a:t>M254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28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/>
          <p:cNvSpPr/>
          <p:nvPr/>
        </p:nvSpPr>
        <p:spPr>
          <a:xfrm>
            <a:off x="1828800" y="1543665"/>
            <a:ext cx="5160706" cy="2546554"/>
          </a:xfrm>
          <a:custGeom>
            <a:avLst/>
            <a:gdLst>
              <a:gd name="connsiteX0" fmla="*/ 0 w 5122606"/>
              <a:gd name="connsiteY0" fmla="*/ 2526890 h 2546554"/>
              <a:gd name="connsiteX1" fmla="*/ 1455174 w 5122606"/>
              <a:gd name="connsiteY1" fmla="*/ 2546554 h 2546554"/>
              <a:gd name="connsiteX2" fmla="*/ 5122606 w 5122606"/>
              <a:gd name="connsiteY2" fmla="*/ 2222090 h 2546554"/>
              <a:gd name="connsiteX3" fmla="*/ 2890684 w 5122606"/>
              <a:gd name="connsiteY3" fmla="*/ 0 h 2546554"/>
              <a:gd name="connsiteX4" fmla="*/ 304800 w 5122606"/>
              <a:gd name="connsiteY4" fmla="*/ 2054941 h 2546554"/>
              <a:gd name="connsiteX0" fmla="*/ 0 w 5198806"/>
              <a:gd name="connsiteY0" fmla="*/ 2526890 h 2546554"/>
              <a:gd name="connsiteX1" fmla="*/ 1455174 w 5198806"/>
              <a:gd name="connsiteY1" fmla="*/ 2546554 h 2546554"/>
              <a:gd name="connsiteX2" fmla="*/ 5198806 w 5198806"/>
              <a:gd name="connsiteY2" fmla="*/ 2250665 h 2546554"/>
              <a:gd name="connsiteX3" fmla="*/ 2890684 w 5198806"/>
              <a:gd name="connsiteY3" fmla="*/ 0 h 2546554"/>
              <a:gd name="connsiteX4" fmla="*/ 304800 w 5198806"/>
              <a:gd name="connsiteY4" fmla="*/ 2054941 h 2546554"/>
              <a:gd name="connsiteX0" fmla="*/ 0 w 5198806"/>
              <a:gd name="connsiteY0" fmla="*/ 2526890 h 2546554"/>
              <a:gd name="connsiteX1" fmla="*/ 1455174 w 5198806"/>
              <a:gd name="connsiteY1" fmla="*/ 2546554 h 2546554"/>
              <a:gd name="connsiteX2" fmla="*/ 5198806 w 5198806"/>
              <a:gd name="connsiteY2" fmla="*/ 2250665 h 2546554"/>
              <a:gd name="connsiteX3" fmla="*/ 2890684 w 5198806"/>
              <a:gd name="connsiteY3" fmla="*/ 0 h 2546554"/>
              <a:gd name="connsiteX4" fmla="*/ 304800 w 5198806"/>
              <a:gd name="connsiteY4" fmla="*/ 2054941 h 2546554"/>
              <a:gd name="connsiteX0" fmla="*/ 0 w 5160706"/>
              <a:gd name="connsiteY0" fmla="*/ 2526890 h 2546554"/>
              <a:gd name="connsiteX1" fmla="*/ 1455174 w 5160706"/>
              <a:gd name="connsiteY1" fmla="*/ 2546554 h 2546554"/>
              <a:gd name="connsiteX2" fmla="*/ 5160706 w 5160706"/>
              <a:gd name="connsiteY2" fmla="*/ 2307815 h 2546554"/>
              <a:gd name="connsiteX3" fmla="*/ 2890684 w 5160706"/>
              <a:gd name="connsiteY3" fmla="*/ 0 h 2546554"/>
              <a:gd name="connsiteX4" fmla="*/ 304800 w 5160706"/>
              <a:gd name="connsiteY4" fmla="*/ 2054941 h 2546554"/>
              <a:gd name="connsiteX0" fmla="*/ 0 w 5160706"/>
              <a:gd name="connsiteY0" fmla="*/ 2526890 h 2546554"/>
              <a:gd name="connsiteX1" fmla="*/ 1455174 w 5160706"/>
              <a:gd name="connsiteY1" fmla="*/ 2546554 h 2546554"/>
              <a:gd name="connsiteX2" fmla="*/ 5160706 w 5160706"/>
              <a:gd name="connsiteY2" fmla="*/ 2307815 h 2546554"/>
              <a:gd name="connsiteX3" fmla="*/ 2890684 w 5160706"/>
              <a:gd name="connsiteY3" fmla="*/ 0 h 2546554"/>
              <a:gd name="connsiteX4" fmla="*/ 304800 w 5160706"/>
              <a:gd name="connsiteY4" fmla="*/ 2054941 h 254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706" h="2546554">
                <a:moveTo>
                  <a:pt x="0" y="2526890"/>
                </a:moveTo>
                <a:lnTo>
                  <a:pt x="1455174" y="2546554"/>
                </a:lnTo>
                <a:cubicBezTo>
                  <a:pt x="2703051" y="2447924"/>
                  <a:pt x="2179279" y="2492170"/>
                  <a:pt x="5160706" y="2307815"/>
                </a:cubicBezTo>
                <a:lnTo>
                  <a:pt x="2890684" y="0"/>
                </a:lnTo>
                <a:lnTo>
                  <a:pt x="304800" y="2054941"/>
                </a:lnTo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92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920" y="1446939"/>
            <a:ext cx="3155075" cy="2411030"/>
          </a:xfrm>
          <a:prstGeom prst="rect">
            <a:avLst/>
          </a:prstGeom>
        </p:spPr>
      </p:pic>
      <p:sp>
        <p:nvSpPr>
          <p:cNvPr id="10" name="Textfeld 9"/>
          <p:cNvSpPr>
            <a:spLocks noGrp="1"/>
          </p:cNvSpPr>
          <p:nvPr>
            <p:ph type="body" idx="15"/>
            <p:custDataLst>
              <p:tags r:id="rId2"/>
            </p:custDataLst>
          </p:nvPr>
        </p:nvSpPr>
        <p:spPr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</a:pPr>
            <a:r>
              <a:rPr lang="en-US" dirty="0"/>
              <a:t>In a nutshell</a:t>
            </a:r>
            <a:endParaRPr lang="en-US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8AEC0-503E-4FA4-859C-D0F72D6E3F79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9" name="Rechteck 19"/>
          <p:cNvSpPr/>
          <p:nvPr/>
        </p:nvSpPr>
        <p:spPr>
          <a:xfrm>
            <a:off x="0" y="4948294"/>
            <a:ext cx="10969625" cy="5952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marR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chemeClr val="bg1"/>
                </a:solidFill>
              </a:rPr>
              <a:t>    CDCM accepts todays engineering brown field, still </a:t>
            </a:r>
            <a:r>
              <a:rPr lang="en-US" b="1" kern="0" dirty="0">
                <a:solidFill>
                  <a:schemeClr val="bg1"/>
                </a:solidFill>
              </a:rPr>
              <a:t>empowering Model based engineering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1111787" y="3131236"/>
            <a:ext cx="2337961" cy="1636573"/>
            <a:chOff x="6462981" y="2873867"/>
            <a:chExt cx="2337961" cy="1636573"/>
          </a:xfrm>
        </p:grpSpPr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981" y="2873867"/>
              <a:ext cx="2337961" cy="163657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5" name="Ellipse 64"/>
            <p:cNvSpPr/>
            <p:nvPr/>
          </p:nvSpPr>
          <p:spPr>
            <a:xfrm>
              <a:off x="6509887" y="3000701"/>
              <a:ext cx="2244149" cy="1382905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b="1" kern="0" noProof="0" dirty="0">
                  <a:solidFill>
                    <a:srgbClr val="000000"/>
                  </a:solidFill>
                  <a:latin typeface="Bosch Office Sans"/>
                </a:rPr>
                <a:t>Common Engineering Model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endParaRPr>
            </a:p>
          </p:txBody>
        </p:sp>
      </p:grpSp>
      <p:pic>
        <p:nvPicPr>
          <p:cNvPr id="75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5142" y="478639"/>
            <a:ext cx="2479154" cy="1820471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8220709" y="1629122"/>
            <a:ext cx="2293587" cy="441027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kern="0" dirty="0">
              <a:solidFill>
                <a:srgbClr val="000000"/>
              </a:solidFill>
              <a:latin typeface="Bosch Office Sans"/>
            </a:endParaRPr>
          </a:p>
        </p:txBody>
      </p:sp>
      <p:cxnSp>
        <p:nvCxnSpPr>
          <p:cNvPr id="77" name="Elbow Connector 28"/>
          <p:cNvCxnSpPr>
            <a:endCxn id="76" idx="1"/>
          </p:cNvCxnSpPr>
          <p:nvPr/>
        </p:nvCxnSpPr>
        <p:spPr>
          <a:xfrm>
            <a:off x="6951406" y="1849636"/>
            <a:ext cx="1269303" cy="0"/>
          </a:xfrm>
          <a:prstGeom prst="straightConnector1">
            <a:avLst/>
          </a:prstGeom>
          <a:effectLst>
            <a:glow rad="228600">
              <a:schemeClr val="bg1">
                <a:alpha val="96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9235223" y="2189318"/>
            <a:ext cx="1374660" cy="2925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kern="0" dirty="0">
                <a:solidFill>
                  <a:srgbClr val="000000"/>
                </a:solidFill>
              </a:rPr>
              <a:t>SPES Matrix</a:t>
            </a: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kern="0" dirty="0">
              <a:solidFill>
                <a:srgbClr val="000000"/>
              </a:solidFill>
            </a:endParaRP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kern="0" dirty="0">
              <a:solidFill>
                <a:srgbClr val="000000"/>
              </a:solidFill>
            </a:endParaRP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562456" y="2534602"/>
            <a:ext cx="3003672" cy="301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Enables seamless</a:t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en-US" b="1" kern="0" dirty="0">
                <a:solidFill>
                  <a:srgbClr val="000000"/>
                </a:solidFill>
              </a:rPr>
              <a:t>MBSE </a:t>
            </a:r>
            <a:r>
              <a:rPr lang="en-US" kern="0" dirty="0">
                <a:solidFill>
                  <a:srgbClr val="000000"/>
                </a:solidFill>
              </a:rPr>
              <a:t>integration</a:t>
            </a:r>
            <a:br>
              <a:rPr lang="en-US" kern="0" dirty="0">
                <a:solidFill>
                  <a:srgbClr val="000000"/>
                </a:solidFill>
              </a:rPr>
            </a:br>
            <a:endParaRPr kumimoji="0" lang="en-US" sz="1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3402842" y="4098619"/>
            <a:ext cx="3003672" cy="301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Fundamental asset</a:t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en-US" kern="0" dirty="0">
                <a:solidFill>
                  <a:srgbClr val="000000"/>
                </a:solidFill>
              </a:rPr>
              <a:t>o</a:t>
            </a:r>
            <a:r>
              <a:rPr kumimoji="0" lang="en-US" sz="18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</a:t>
            </a:r>
            <a:r>
              <a:rPr kumimoji="0" lang="en-US" sz="180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the </a:t>
            </a:r>
            <a:r>
              <a:rPr kumimoji="0" lang="en-US" sz="1800" b="1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core model</a:t>
            </a:r>
            <a:endParaRPr kumimoji="0" lang="en-US" sz="1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83" name="Grafik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93" y="3646452"/>
            <a:ext cx="401926" cy="401926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86" y="3646452"/>
            <a:ext cx="401926" cy="401926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79" y="3646452"/>
            <a:ext cx="401926" cy="401926"/>
          </a:xfrm>
          <a:prstGeom prst="rect">
            <a:avLst/>
          </a:prstGeom>
        </p:spPr>
      </p:pic>
      <p:sp>
        <p:nvSpPr>
          <p:cNvPr id="86" name="Textfeld 85"/>
          <p:cNvSpPr txBox="1"/>
          <p:nvPr/>
        </p:nvSpPr>
        <p:spPr>
          <a:xfrm>
            <a:off x="7529033" y="4098619"/>
            <a:ext cx="3003672" cy="301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Facilitates communication</a:t>
            </a:r>
          </a:p>
          <a:p>
            <a:pPr marR="0" algn="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v</a:t>
            </a:r>
            <a:r>
              <a:rPr kumimoji="0" lang="en-US" sz="180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ia  </a:t>
            </a:r>
            <a:r>
              <a:rPr kumimoji="0" lang="en-US" sz="1800" b="1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model references </a:t>
            </a:r>
            <a:endParaRPr kumimoji="0" lang="en-US" sz="1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6" y="4134018"/>
            <a:ext cx="541973" cy="541973"/>
          </a:xfrm>
          <a:prstGeom prst="rect">
            <a:avLst/>
          </a:prstGeom>
        </p:spPr>
      </p:pic>
      <p:sp>
        <p:nvSpPr>
          <p:cNvPr id="19" name="Freihandform 18"/>
          <p:cNvSpPr/>
          <p:nvPr/>
        </p:nvSpPr>
        <p:spPr>
          <a:xfrm flipH="1" flipV="1">
            <a:off x="5646991" y="2873808"/>
            <a:ext cx="1622354" cy="1518538"/>
          </a:xfrm>
          <a:custGeom>
            <a:avLst/>
            <a:gdLst>
              <a:gd name="connsiteX0" fmla="*/ 0 w 2241755"/>
              <a:gd name="connsiteY0" fmla="*/ 0 h 334297"/>
              <a:gd name="connsiteX1" fmla="*/ 1759975 w 2241755"/>
              <a:gd name="connsiteY1" fmla="*/ 0 h 334297"/>
              <a:gd name="connsiteX2" fmla="*/ 2241755 w 2241755"/>
              <a:gd name="connsiteY2" fmla="*/ 334297 h 3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755" h="334297">
                <a:moveTo>
                  <a:pt x="0" y="0"/>
                </a:moveTo>
                <a:lnTo>
                  <a:pt x="1759975" y="0"/>
                </a:lnTo>
                <a:lnTo>
                  <a:pt x="2241755" y="334297"/>
                </a:lnTo>
              </a:path>
            </a:pathLst>
          </a:custGeom>
          <a:effectLst>
            <a:glow rad="228600">
              <a:schemeClr val="bg1">
                <a:alpha val="96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Textfeld 96"/>
          <p:cNvSpPr txBox="1"/>
          <p:nvPr/>
        </p:nvSpPr>
        <p:spPr>
          <a:xfrm>
            <a:off x="266700" y="1283063"/>
            <a:ext cx="3003672" cy="30170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kern="0" dirty="0">
                <a:solidFill>
                  <a:srgbClr val="000000"/>
                </a:solidFill>
              </a:rPr>
              <a:t>Integrates engineering tools via</a:t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en-US" b="1" kern="0" dirty="0">
                <a:solidFill>
                  <a:srgbClr val="000000"/>
                </a:solidFill>
              </a:rPr>
              <a:t>industry standard</a:t>
            </a:r>
            <a:endParaRPr kumimoji="0" lang="en-US" sz="1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46" y="1558864"/>
            <a:ext cx="941647" cy="320834"/>
          </a:xfrm>
          <a:prstGeom prst="rect">
            <a:avLst/>
          </a:prstGeom>
        </p:spPr>
      </p:pic>
      <p:pic>
        <p:nvPicPr>
          <p:cNvPr id="102" name="Picture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0" b="93407" l="9375" r="9583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763" y="2026351"/>
            <a:ext cx="404858" cy="383774"/>
          </a:xfrm>
          <a:prstGeom prst="rect">
            <a:avLst/>
          </a:prstGeom>
        </p:spPr>
      </p:pic>
      <p:pic>
        <p:nvPicPr>
          <p:cNvPr id="103" name="Picture 2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25" b="97917" l="1980" r="94059">
                        <a14:foregroundMark x1="38614" y1="39583" x2="38614" y2="39583"/>
                        <a14:foregroundMark x1="61386" y1="46875" x2="61386" y2="46875"/>
                        <a14:foregroundMark x1="66337" y1="63542" x2="66337" y2="63542"/>
                        <a14:foregroundMark x1="66337" y1="55208" x2="66337" y2="55208"/>
                        <a14:foregroundMark x1="65347" y1="35417" x2="65347" y2="35417"/>
                        <a14:foregroundMark x1="51485" y1="28125" x2="63366" y2="67708"/>
                        <a14:foregroundMark x1="21782" y1="23958" x2="80198" y2="27083"/>
                        <a14:foregroundMark x1="65347" y1="29167" x2="65347" y2="67708"/>
                        <a14:foregroundMark x1="32673" y1="36458" x2="32673" y2="36458"/>
                        <a14:foregroundMark x1="39604" y1="62500" x2="39604" y2="62500"/>
                        <a14:foregroundMark x1="40594" y1="55208" x2="40594" y2="55208"/>
                        <a14:foregroundMark x1="33663" y1="50000" x2="33663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" y="2017697"/>
            <a:ext cx="403266" cy="383302"/>
          </a:xfrm>
          <a:prstGeom prst="rect">
            <a:avLst/>
          </a:prstGeom>
        </p:spPr>
      </p:pic>
      <p:pic>
        <p:nvPicPr>
          <p:cNvPr id="104" name="Picture 30"/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45"/>
          <a:stretch/>
        </p:blipFill>
        <p:spPr>
          <a:xfrm>
            <a:off x="1657079" y="2045647"/>
            <a:ext cx="304602" cy="345182"/>
          </a:xfrm>
          <a:prstGeom prst="rect">
            <a:avLst/>
          </a:prstGeom>
        </p:spPr>
      </p:pic>
      <p:pic>
        <p:nvPicPr>
          <p:cNvPr id="105" name="Picture 3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02"/>
          <a:stretch/>
        </p:blipFill>
        <p:spPr>
          <a:xfrm>
            <a:off x="743120" y="2060802"/>
            <a:ext cx="323760" cy="297092"/>
          </a:xfrm>
          <a:prstGeom prst="rect">
            <a:avLst/>
          </a:prstGeom>
        </p:spPr>
      </p:pic>
      <p:sp>
        <p:nvSpPr>
          <p:cNvPr id="106" name="Textfeld 105"/>
          <p:cNvSpPr txBox="1"/>
          <p:nvPr/>
        </p:nvSpPr>
        <p:spPr>
          <a:xfrm>
            <a:off x="2141510" y="2006532"/>
            <a:ext cx="1374660" cy="29257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kern="0" dirty="0">
                <a:solidFill>
                  <a:srgbClr val="000000"/>
                </a:solidFill>
              </a:rPr>
              <a:t>. . .</a:t>
            </a: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kern="0" dirty="0">
              <a:solidFill>
                <a:srgbClr val="000000"/>
              </a:solidFill>
            </a:endParaRP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kern="0" dirty="0">
              <a:solidFill>
                <a:srgbClr val="000000"/>
              </a:solidFill>
            </a:endParaRP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11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D7B6E-D59F-4794-AADB-CA0EC929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Approach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97977E-E2E6-4BF2-8D7C-5602B2B9B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CDCM – Cross Domain Configuration Management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9C682A-4B6C-4676-A668-2FD2F5DE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75C66F54-FBFA-40E6-819F-446D3ACBFAE9}"/>
              </a:ext>
            </a:extLst>
          </p:cNvPr>
          <p:cNvSpPr txBox="1">
            <a:spLocks/>
          </p:cNvSpPr>
          <p:nvPr/>
        </p:nvSpPr>
        <p:spPr>
          <a:xfrm>
            <a:off x="258763" y="1296000"/>
            <a:ext cx="3386304" cy="18750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fontAlgn="auto">
              <a:spcAft>
                <a:spcPts val="0"/>
              </a:spcAft>
              <a:defRPr/>
            </a:pPr>
            <a:r>
              <a:rPr lang="en-US" sz="1400" dirty="0"/>
              <a:t>CDCM addresses Configuration Management for </a:t>
            </a:r>
            <a:r>
              <a:rPr lang="en-US" sz="1400" b="1" dirty="0">
                <a:solidFill>
                  <a:srgbClr val="0E78C5"/>
                </a:solidFill>
                <a:latin typeface="Bosch Office Sans"/>
              </a:rPr>
              <a:t>products on cross-domain level</a:t>
            </a:r>
          </a:p>
          <a:p>
            <a:pPr marL="176213" indent="-176213" fontAlgn="auto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400" b="1" dirty="0">
                <a:solidFill>
                  <a:srgbClr val="0E78C5"/>
                </a:solidFill>
                <a:latin typeface="Bosch Office Sans"/>
              </a:rPr>
              <a:t>Linking of relevant engineering data </a:t>
            </a:r>
            <a:r>
              <a:rPr lang="en-US" sz="1400" dirty="0"/>
              <a:t>from all individual development domains (across the whole development-V)</a:t>
            </a:r>
          </a:p>
          <a:p>
            <a:pPr marL="176213" indent="-176213"/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Provisioning a </a:t>
            </a:r>
            <a:r>
              <a:rPr lang="en-US" sz="1400" b="1" dirty="0">
                <a:solidFill>
                  <a:srgbClr val="0E78C5"/>
                </a:solidFill>
                <a:latin typeface="Bosch Office Sans"/>
              </a:rPr>
              <a:t>single source of truth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for products (incl. SW and Services)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76FFD33-C33D-4499-985A-5EA973DF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3" y="3463871"/>
            <a:ext cx="3411218" cy="1704034"/>
          </a:xfrm>
          <a:prstGeom prst="rect">
            <a:avLst/>
          </a:prstGeom>
        </p:spPr>
      </p:pic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8E5596C-12FE-407A-BCBD-4348867FE575}"/>
              </a:ext>
            </a:extLst>
          </p:cNvPr>
          <p:cNvSpPr txBox="1">
            <a:spLocks/>
          </p:cNvSpPr>
          <p:nvPr/>
        </p:nvSpPr>
        <p:spPr>
          <a:xfrm>
            <a:off x="3840736" y="1311995"/>
            <a:ext cx="3301118" cy="1919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marR="0" lvl="0" indent="-176213" algn="l" defTabSz="914333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The product description consists of </a:t>
            </a:r>
            <a:r>
              <a:rPr lang="en-US" sz="1400" b="1" dirty="0">
                <a:solidFill>
                  <a:srgbClr val="0E78C5"/>
                </a:solidFill>
                <a:latin typeface="Bosch Office Sans"/>
              </a:rPr>
              <a:t>up to 300 different work products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 </a:t>
            </a:r>
          </a:p>
          <a:p>
            <a:pPr marL="176213" marR="0" lvl="0" indent="-176213" algn="l" defTabSz="914333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With CDCM, </a:t>
            </a:r>
            <a:r>
              <a:rPr lang="en-US" sz="1400" b="1" dirty="0">
                <a:solidFill>
                  <a:srgbClr val="0E78C5"/>
                </a:solidFill>
                <a:latin typeface="Bosch Office Sans"/>
              </a:rPr>
              <a:t>complete and up-to-date transparency of the products 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is ensured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AC1BD25-7BC5-4B54-9737-4AF1CD19B7FF}"/>
              </a:ext>
            </a:extLst>
          </p:cNvPr>
          <p:cNvCxnSpPr>
            <a:cxnSpLocks/>
          </p:cNvCxnSpPr>
          <p:nvPr/>
        </p:nvCxnSpPr>
        <p:spPr>
          <a:xfrm>
            <a:off x="3751617" y="1313884"/>
            <a:ext cx="0" cy="432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0B4B069-343A-4CE5-B9CB-0A9413E7ED91}"/>
              </a:ext>
            </a:extLst>
          </p:cNvPr>
          <p:cNvSpPr txBox="1">
            <a:spLocks/>
          </p:cNvSpPr>
          <p:nvPr/>
        </p:nvSpPr>
        <p:spPr>
          <a:xfrm>
            <a:off x="7360480" y="1329048"/>
            <a:ext cx="3266784" cy="84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CDCM provides the </a:t>
            </a:r>
            <a:r>
              <a:rPr lang="en-US" sz="1400" b="1" dirty="0">
                <a:solidFill>
                  <a:srgbClr val="0E78C5"/>
                </a:solidFill>
                <a:latin typeface="Bosch Office Sans"/>
              </a:rPr>
              <a:t>basis for the </a:t>
            </a:r>
            <a:r>
              <a:rPr lang="en-US" sz="1400" b="1" dirty="0">
                <a:solidFill>
                  <a:srgbClr val="0E78C5"/>
                </a:solidFill>
              </a:rPr>
              <a:t>Digital Twin integration of Engineering Data</a:t>
            </a:r>
            <a:r>
              <a:rPr lang="en-US" sz="1400" kern="0" dirty="0">
                <a:solidFill>
                  <a:sysClr val="windowText" lastClr="000000"/>
                </a:solidFill>
                <a:latin typeface="Bosch Office Sans"/>
              </a:rPr>
              <a:t>, with which we integrate the product life cycle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0BFC953-A76D-4CEF-8FB5-EA841FBAC5E5}"/>
              </a:ext>
            </a:extLst>
          </p:cNvPr>
          <p:cNvCxnSpPr>
            <a:cxnSpLocks/>
          </p:cNvCxnSpPr>
          <p:nvPr/>
        </p:nvCxnSpPr>
        <p:spPr>
          <a:xfrm>
            <a:off x="7218008" y="1313884"/>
            <a:ext cx="0" cy="432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6AD42C9-D95F-4081-A05F-FEA61305CF1E}"/>
              </a:ext>
            </a:extLst>
          </p:cNvPr>
          <p:cNvGrpSpPr/>
          <p:nvPr/>
        </p:nvGrpSpPr>
        <p:grpSpPr>
          <a:xfrm>
            <a:off x="7360458" y="2938239"/>
            <a:ext cx="3219368" cy="2480439"/>
            <a:chOff x="7388876" y="2313198"/>
            <a:chExt cx="3219368" cy="2480439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B68D6E8-9758-482B-B4DA-D6D7FBCA5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8876" y="2497733"/>
              <a:ext cx="3219368" cy="2295904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9FCA8633-1D22-4CDF-A0D7-A5747E4ED2EB}"/>
                </a:ext>
              </a:extLst>
            </p:cNvPr>
            <p:cNvSpPr txBox="1"/>
            <p:nvPr/>
          </p:nvSpPr>
          <p:spPr>
            <a:xfrm>
              <a:off x="8157061" y="2313198"/>
              <a:ext cx="1737234" cy="3213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R="0" algn="ctr" defTabSz="914400" eaLnBrk="1" fontAlgn="auto" latinLnBrk="0" hangingPunct="1">
                <a:spcBef>
                  <a:spcPts val="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kern="0" cap="none" spc="0" normalizeH="0" baseline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</a:rPr>
                <a:t>Current Focus of hPLM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C295689-6DE4-40E8-A4BE-96154B5E2E41}"/>
              </a:ext>
            </a:extLst>
          </p:cNvPr>
          <p:cNvGrpSpPr/>
          <p:nvPr/>
        </p:nvGrpSpPr>
        <p:grpSpPr>
          <a:xfrm>
            <a:off x="3825317" y="5029878"/>
            <a:ext cx="1498677" cy="670739"/>
            <a:chOff x="3756537" y="5095001"/>
            <a:chExt cx="1498677" cy="670739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4F5B0652-6311-476C-9C2F-A93673422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2515" b="41129"/>
            <a:stretch/>
          </p:blipFill>
          <p:spPr>
            <a:xfrm>
              <a:off x="3756538" y="5095001"/>
              <a:ext cx="861512" cy="388800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D13CD94-E21A-40C1-8C42-C1CEAC148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027"/>
            <a:stretch/>
          </p:blipFill>
          <p:spPr>
            <a:xfrm>
              <a:off x="3756537" y="5501745"/>
              <a:ext cx="1498677" cy="263995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DA68DD7-74AF-4E84-B807-51A668D36FF9}"/>
              </a:ext>
            </a:extLst>
          </p:cNvPr>
          <p:cNvGrpSpPr/>
          <p:nvPr/>
        </p:nvGrpSpPr>
        <p:grpSpPr>
          <a:xfrm>
            <a:off x="3827772" y="2649301"/>
            <a:ext cx="3400109" cy="2648319"/>
            <a:chOff x="703343" y="1570844"/>
            <a:chExt cx="4050837" cy="3155175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EA2A4E18-9F76-491F-9D07-BF04F2E0BE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1" t="35890" r="24830" b="-1"/>
            <a:stretch/>
          </p:blipFill>
          <p:spPr>
            <a:xfrm>
              <a:off x="3298555" y="4140579"/>
              <a:ext cx="240492" cy="229448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3E46A6F-C17C-4E47-9D52-44C5237C6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6" r="14702" b="37338"/>
            <a:stretch/>
          </p:blipFill>
          <p:spPr>
            <a:xfrm>
              <a:off x="3066203" y="3475625"/>
              <a:ext cx="204506" cy="180000"/>
            </a:xfrm>
            <a:prstGeom prst="rect">
              <a:avLst/>
            </a:prstGeom>
          </p:spPr>
        </p:pic>
        <p:pic>
          <p:nvPicPr>
            <p:cNvPr id="28" name="Picture 31">
              <a:extLst>
                <a:ext uri="{FF2B5EF4-FFF2-40B4-BE49-F238E27FC236}">
                  <a16:creationId xmlns:a16="http://schemas.microsoft.com/office/drawing/2014/main" id="{E7D351CB-6E0A-42D1-9EBF-2AFCE6C355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02"/>
            <a:stretch/>
          </p:blipFill>
          <p:spPr>
            <a:xfrm>
              <a:off x="3338895" y="4428927"/>
              <a:ext cx="204506" cy="187661"/>
            </a:xfrm>
            <a:prstGeom prst="rect">
              <a:avLst/>
            </a:prstGeom>
          </p:spPr>
        </p:pic>
        <p:cxnSp>
          <p:nvCxnSpPr>
            <p:cNvPr id="29" name="Elbow Connector 2">
              <a:extLst>
                <a:ext uri="{FF2B5EF4-FFF2-40B4-BE49-F238E27FC236}">
                  <a16:creationId xmlns:a16="http://schemas.microsoft.com/office/drawing/2014/main" id="{0C0C306D-4003-4D9F-A002-8B54B3D7CCFC}"/>
                </a:ext>
              </a:extLst>
            </p:cNvPr>
            <p:cNvCxnSpPr>
              <a:stCxn id="38" idx="2"/>
              <a:endCxn id="47" idx="1"/>
            </p:cNvCxnSpPr>
            <p:nvPr/>
          </p:nvCxnSpPr>
          <p:spPr>
            <a:xfrm rot="16200000" flipH="1">
              <a:off x="1861044" y="2187601"/>
              <a:ext cx="799387" cy="172781"/>
            </a:xfrm>
            <a:prstGeom prst="bentConnector2">
              <a:avLst/>
            </a:prstGeom>
            <a:effectLst>
              <a:glow rad="228600">
                <a:schemeClr val="bg1"/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6A78436D-8A12-4378-9F09-490F2E54E576}"/>
                </a:ext>
              </a:extLst>
            </p:cNvPr>
            <p:cNvSpPr txBox="1"/>
            <p:nvPr/>
          </p:nvSpPr>
          <p:spPr>
            <a:xfrm>
              <a:off x="1427954" y="1803889"/>
              <a:ext cx="622977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Vehicle</a:t>
              </a:r>
            </a:p>
          </p:txBody>
        </p:sp>
        <p:sp>
          <p:nvSpPr>
            <p:cNvPr id="31" name="TextBox 47">
              <a:extLst>
                <a:ext uri="{FF2B5EF4-FFF2-40B4-BE49-F238E27FC236}">
                  <a16:creationId xmlns:a16="http://schemas.microsoft.com/office/drawing/2014/main" id="{ED8E90B2-3E10-4495-80F5-F177B8698B6C}"/>
                </a:ext>
              </a:extLst>
            </p:cNvPr>
            <p:cNvSpPr txBox="1"/>
            <p:nvPr/>
          </p:nvSpPr>
          <p:spPr>
            <a:xfrm>
              <a:off x="2693729" y="1975374"/>
              <a:ext cx="1560687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 Vehicle Specification</a:t>
              </a:r>
            </a:p>
          </p:txBody>
        </p:sp>
        <p:sp>
          <p:nvSpPr>
            <p:cNvPr id="32" name="TextBox 49">
              <a:extLst>
                <a:ext uri="{FF2B5EF4-FFF2-40B4-BE49-F238E27FC236}">
                  <a16:creationId xmlns:a16="http://schemas.microsoft.com/office/drawing/2014/main" id="{7ABF7002-A841-4785-921C-421CFDE4C0FF}"/>
                </a:ext>
              </a:extLst>
            </p:cNvPr>
            <p:cNvSpPr txBox="1"/>
            <p:nvPr/>
          </p:nvSpPr>
          <p:spPr>
            <a:xfrm>
              <a:off x="2693729" y="2241287"/>
              <a:ext cx="1518672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 Vehicle Architecture</a:t>
              </a:r>
            </a:p>
          </p:txBody>
        </p:sp>
        <p:sp>
          <p:nvSpPr>
            <p:cNvPr id="33" name="TextBox 49">
              <a:extLst>
                <a:ext uri="{FF2B5EF4-FFF2-40B4-BE49-F238E27FC236}">
                  <a16:creationId xmlns:a16="http://schemas.microsoft.com/office/drawing/2014/main" id="{A48D2785-B00F-4F21-8626-F6A7C9D2EEA7}"/>
                </a:ext>
              </a:extLst>
            </p:cNvPr>
            <p:cNvSpPr txBox="1"/>
            <p:nvPr/>
          </p:nvSpPr>
          <p:spPr>
            <a:xfrm>
              <a:off x="2693729" y="2507202"/>
              <a:ext cx="1062231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  Vehicle EE</a:t>
              </a:r>
            </a:p>
          </p:txBody>
        </p:sp>
        <p:cxnSp>
          <p:nvCxnSpPr>
            <p:cNvPr id="34" name="Elbow Connector 2">
              <a:extLst>
                <a:ext uri="{FF2B5EF4-FFF2-40B4-BE49-F238E27FC236}">
                  <a16:creationId xmlns:a16="http://schemas.microsoft.com/office/drawing/2014/main" id="{937F363B-E0A9-4880-A35B-2B09BF773ED2}"/>
                </a:ext>
              </a:extLst>
            </p:cNvPr>
            <p:cNvCxnSpPr>
              <a:stCxn id="38" idx="2"/>
              <a:endCxn id="43" idx="1"/>
            </p:cNvCxnSpPr>
            <p:nvPr/>
          </p:nvCxnSpPr>
          <p:spPr>
            <a:xfrm rot="16200000" flipH="1">
              <a:off x="1989763" y="2058882"/>
              <a:ext cx="525879" cy="156713"/>
            </a:xfrm>
            <a:prstGeom prst="bentConnector2">
              <a:avLst/>
            </a:prstGeom>
            <a:effectLst>
              <a:glow rad="228600">
                <a:schemeClr val="bg1"/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29">
              <a:extLst>
                <a:ext uri="{FF2B5EF4-FFF2-40B4-BE49-F238E27FC236}">
                  <a16:creationId xmlns:a16="http://schemas.microsoft.com/office/drawing/2014/main" id="{39DBED90-BBA6-4DE9-9EBF-32FEB189CA7E}"/>
                </a:ext>
              </a:extLst>
            </p:cNvPr>
            <p:cNvCxnSpPr>
              <a:stCxn id="38" idx="2"/>
              <a:endCxn id="50" idx="1"/>
            </p:cNvCxnSpPr>
            <p:nvPr/>
          </p:nvCxnSpPr>
          <p:spPr>
            <a:xfrm rot="16200000" flipH="1">
              <a:off x="2138950" y="1909695"/>
              <a:ext cx="211921" cy="141128"/>
            </a:xfrm>
            <a:prstGeom prst="bentConnector2">
              <a:avLst/>
            </a:prstGeom>
            <a:effectLst>
              <a:glow rad="228600">
                <a:schemeClr val="bg1"/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53">
              <a:extLst>
                <a:ext uri="{FF2B5EF4-FFF2-40B4-BE49-F238E27FC236}">
                  <a16:creationId xmlns:a16="http://schemas.microsoft.com/office/drawing/2014/main" id="{CEF7FF48-13C5-4AFB-996C-795849D7D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275" y="1601935"/>
              <a:ext cx="282257" cy="272364"/>
            </a:xfrm>
            <a:prstGeom prst="rect">
              <a:avLst/>
            </a:prstGeom>
          </p:spPr>
        </p:pic>
        <p:grpSp>
          <p:nvGrpSpPr>
            <p:cNvPr id="37" name="Group 65">
              <a:extLst>
                <a:ext uri="{FF2B5EF4-FFF2-40B4-BE49-F238E27FC236}">
                  <a16:creationId xmlns:a16="http://schemas.microsoft.com/office/drawing/2014/main" id="{94AE4A3D-7110-4725-842D-04EB4EC8CF21}"/>
                </a:ext>
              </a:extLst>
            </p:cNvPr>
            <p:cNvGrpSpPr/>
            <p:nvPr/>
          </p:nvGrpSpPr>
          <p:grpSpPr>
            <a:xfrm>
              <a:off x="2033218" y="1601935"/>
              <a:ext cx="303561" cy="272364"/>
              <a:chOff x="3161780" y="626808"/>
              <a:chExt cx="910159" cy="846284"/>
            </a:xfrm>
          </p:grpSpPr>
          <p:pic>
            <p:nvPicPr>
              <p:cNvPr id="38" name="Picture 56">
                <a:extLst>
                  <a:ext uri="{FF2B5EF4-FFF2-40B4-BE49-F238E27FC236}">
                    <a16:creationId xmlns:a16="http://schemas.microsoft.com/office/drawing/2014/main" id="{647F1331-B671-4042-9795-A24194E06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780" y="626808"/>
                <a:ext cx="846284" cy="846284"/>
              </a:xfrm>
              <a:prstGeom prst="rect">
                <a:avLst/>
              </a:prstGeom>
            </p:spPr>
          </p:pic>
          <p:pic>
            <p:nvPicPr>
              <p:cNvPr id="39" name="Picture 23">
                <a:extLst>
                  <a:ext uri="{FF2B5EF4-FFF2-40B4-BE49-F238E27FC236}">
                    <a16:creationId xmlns:a16="http://schemas.microsoft.com/office/drawing/2014/main" id="{D56910BE-979B-43F7-A741-8F238ED48B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rcRect l="10877" t="6685" r="15477" b="11835"/>
              <a:stretch/>
            </p:blipFill>
            <p:spPr>
              <a:xfrm>
                <a:off x="3736181" y="1047750"/>
                <a:ext cx="335758" cy="371475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cxnSp>
          <p:nvCxnSpPr>
            <p:cNvPr id="40" name="Elbow Connector 28">
              <a:extLst>
                <a:ext uri="{FF2B5EF4-FFF2-40B4-BE49-F238E27FC236}">
                  <a16:creationId xmlns:a16="http://schemas.microsoft.com/office/drawing/2014/main" id="{A9083F83-890F-4DAF-9443-2F78AD360BD3}"/>
                </a:ext>
              </a:extLst>
            </p:cNvPr>
            <p:cNvCxnSpPr>
              <a:stCxn id="36" idx="3"/>
              <a:endCxn id="38" idx="1"/>
            </p:cNvCxnSpPr>
            <p:nvPr/>
          </p:nvCxnSpPr>
          <p:spPr>
            <a:xfrm>
              <a:off x="1875532" y="1738117"/>
              <a:ext cx="157686" cy="0"/>
            </a:xfrm>
            <a:prstGeom prst="straightConnector1">
              <a:avLst/>
            </a:prstGeom>
            <a:effectLst>
              <a:glow rad="228600">
                <a:schemeClr val="bg1">
                  <a:alpha val="96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77">
              <a:extLst>
                <a:ext uri="{FF2B5EF4-FFF2-40B4-BE49-F238E27FC236}">
                  <a16:creationId xmlns:a16="http://schemas.microsoft.com/office/drawing/2014/main" id="{DF33D3FD-29E9-4277-9CF6-267681BD17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15475" y="2224636"/>
              <a:ext cx="320566" cy="274598"/>
              <a:chOff x="3619285" y="4065136"/>
              <a:chExt cx="2248469" cy="1996003"/>
            </a:xfrm>
          </p:grpSpPr>
          <p:pic>
            <p:nvPicPr>
              <p:cNvPr id="42" name="Picture 78">
                <a:extLst>
                  <a:ext uri="{FF2B5EF4-FFF2-40B4-BE49-F238E27FC236}">
                    <a16:creationId xmlns:a16="http://schemas.microsoft.com/office/drawing/2014/main" id="{6F6B4001-79D8-428F-8C5E-C22DC638B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85" y="4065136"/>
                <a:ext cx="1979763" cy="1979763"/>
              </a:xfrm>
              <a:prstGeom prst="rect">
                <a:avLst/>
              </a:prstGeom>
            </p:spPr>
          </p:pic>
          <p:pic>
            <p:nvPicPr>
              <p:cNvPr id="43" name="Picture 79">
                <a:extLst>
                  <a:ext uri="{FF2B5EF4-FFF2-40B4-BE49-F238E27FC236}">
                    <a16:creationId xmlns:a16="http://schemas.microsoft.com/office/drawing/2014/main" id="{B2F5755F-080B-47AD-BEAC-A29640D78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595" y="4974449"/>
                <a:ext cx="733333" cy="733333"/>
              </a:xfrm>
              <a:prstGeom prst="rect">
                <a:avLst/>
              </a:prstGeom>
            </p:spPr>
          </p:pic>
          <p:pic>
            <p:nvPicPr>
              <p:cNvPr id="44" name="Picture 80">
                <a:extLst>
                  <a:ext uri="{FF2B5EF4-FFF2-40B4-BE49-F238E27FC236}">
                    <a16:creationId xmlns:a16="http://schemas.microsoft.com/office/drawing/2014/main" id="{D3063D6B-F4E6-47FA-9060-753F6C7C2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01221" y="4994606"/>
                <a:ext cx="1066533" cy="1066533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grpSp>
          <p:nvGrpSpPr>
            <p:cNvPr id="45" name="Group 77">
              <a:extLst>
                <a:ext uri="{FF2B5EF4-FFF2-40B4-BE49-F238E27FC236}">
                  <a16:creationId xmlns:a16="http://schemas.microsoft.com/office/drawing/2014/main" id="{FF3CD408-EC8B-43AF-9405-A73A88560F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1544" y="2498144"/>
              <a:ext cx="320566" cy="274598"/>
              <a:chOff x="3619285" y="4065136"/>
              <a:chExt cx="2248469" cy="1996003"/>
            </a:xfrm>
          </p:grpSpPr>
          <p:pic>
            <p:nvPicPr>
              <p:cNvPr id="46" name="Picture 78">
                <a:extLst>
                  <a:ext uri="{FF2B5EF4-FFF2-40B4-BE49-F238E27FC236}">
                    <a16:creationId xmlns:a16="http://schemas.microsoft.com/office/drawing/2014/main" id="{6DFB5BCE-83B1-4EA3-B99F-24247C40D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85" y="4065136"/>
                <a:ext cx="1979763" cy="1979763"/>
              </a:xfrm>
              <a:prstGeom prst="rect">
                <a:avLst/>
              </a:prstGeom>
            </p:spPr>
          </p:pic>
          <p:pic>
            <p:nvPicPr>
              <p:cNvPr id="47" name="Picture 79">
                <a:extLst>
                  <a:ext uri="{FF2B5EF4-FFF2-40B4-BE49-F238E27FC236}">
                    <a16:creationId xmlns:a16="http://schemas.microsoft.com/office/drawing/2014/main" id="{ABD07129-0DE1-4D93-AC3D-D5B60B4B4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595" y="4974449"/>
                <a:ext cx="733333" cy="733333"/>
              </a:xfrm>
              <a:prstGeom prst="rect">
                <a:avLst/>
              </a:prstGeom>
            </p:spPr>
          </p:pic>
          <p:pic>
            <p:nvPicPr>
              <p:cNvPr id="48" name="Picture 80">
                <a:extLst>
                  <a:ext uri="{FF2B5EF4-FFF2-40B4-BE49-F238E27FC236}">
                    <a16:creationId xmlns:a16="http://schemas.microsoft.com/office/drawing/2014/main" id="{BAB6D65E-E1DB-4785-9715-52F086C6C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01221" y="4994606"/>
                <a:ext cx="1066533" cy="1066533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grpSp>
          <p:nvGrpSpPr>
            <p:cNvPr id="49" name="Group 27">
              <a:extLst>
                <a:ext uri="{FF2B5EF4-FFF2-40B4-BE49-F238E27FC236}">
                  <a16:creationId xmlns:a16="http://schemas.microsoft.com/office/drawing/2014/main" id="{F2486133-F041-492C-956F-94275B0D7F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15475" y="1950038"/>
              <a:ext cx="320566" cy="274598"/>
              <a:chOff x="3619285" y="4065136"/>
              <a:chExt cx="2248469" cy="1996003"/>
            </a:xfrm>
          </p:grpSpPr>
          <p:pic>
            <p:nvPicPr>
              <p:cNvPr id="50" name="Picture 18">
                <a:extLst>
                  <a:ext uri="{FF2B5EF4-FFF2-40B4-BE49-F238E27FC236}">
                    <a16:creationId xmlns:a16="http://schemas.microsoft.com/office/drawing/2014/main" id="{AF4CA3F1-3AD3-4174-91C2-00AD50AF2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85" y="4065136"/>
                <a:ext cx="1979763" cy="1979763"/>
              </a:xfrm>
              <a:prstGeom prst="rect">
                <a:avLst/>
              </a:prstGeom>
            </p:spPr>
          </p:pic>
          <p:pic>
            <p:nvPicPr>
              <p:cNvPr id="51" name="Picture 19">
                <a:extLst>
                  <a:ext uri="{FF2B5EF4-FFF2-40B4-BE49-F238E27FC236}">
                    <a16:creationId xmlns:a16="http://schemas.microsoft.com/office/drawing/2014/main" id="{050EC335-1153-4360-9570-49E3C634D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595" y="4974449"/>
                <a:ext cx="733333" cy="733333"/>
              </a:xfrm>
              <a:prstGeom prst="rect">
                <a:avLst/>
              </a:prstGeom>
            </p:spPr>
          </p:pic>
          <p:pic>
            <p:nvPicPr>
              <p:cNvPr id="52" name="Picture 20">
                <a:extLst>
                  <a:ext uri="{FF2B5EF4-FFF2-40B4-BE49-F238E27FC236}">
                    <a16:creationId xmlns:a16="http://schemas.microsoft.com/office/drawing/2014/main" id="{545C5C63-3A15-4819-8788-541EF8617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01221" y="4994606"/>
                <a:ext cx="1066533" cy="1066533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cxnSp>
          <p:nvCxnSpPr>
            <p:cNvPr id="53" name="Elbow Connector 2">
              <a:extLst>
                <a:ext uri="{FF2B5EF4-FFF2-40B4-BE49-F238E27FC236}">
                  <a16:creationId xmlns:a16="http://schemas.microsoft.com/office/drawing/2014/main" id="{80323D13-1362-4B82-9328-D5B9561AAFF6}"/>
                </a:ext>
              </a:extLst>
            </p:cNvPr>
            <p:cNvCxnSpPr>
              <a:stCxn id="56" idx="2"/>
              <a:endCxn id="60" idx="1"/>
            </p:cNvCxnSpPr>
            <p:nvPr/>
          </p:nvCxnSpPr>
          <p:spPr>
            <a:xfrm rot="16200000" flipH="1">
              <a:off x="2310814" y="3254464"/>
              <a:ext cx="525879" cy="156713"/>
            </a:xfrm>
            <a:prstGeom prst="bentConnector2">
              <a:avLst/>
            </a:prstGeom>
            <a:effectLst>
              <a:glow rad="228600">
                <a:schemeClr val="bg1"/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29">
              <a:extLst>
                <a:ext uri="{FF2B5EF4-FFF2-40B4-BE49-F238E27FC236}">
                  <a16:creationId xmlns:a16="http://schemas.microsoft.com/office/drawing/2014/main" id="{2646D42E-52D4-4878-AE7A-E9003B92A315}"/>
                </a:ext>
              </a:extLst>
            </p:cNvPr>
            <p:cNvCxnSpPr>
              <a:stCxn id="56" idx="2"/>
              <a:endCxn id="63" idx="1"/>
            </p:cNvCxnSpPr>
            <p:nvPr/>
          </p:nvCxnSpPr>
          <p:spPr>
            <a:xfrm rot="16200000" flipH="1">
              <a:off x="2460001" y="3105277"/>
              <a:ext cx="211921" cy="141128"/>
            </a:xfrm>
            <a:prstGeom prst="bentConnector2">
              <a:avLst/>
            </a:prstGeom>
            <a:effectLst>
              <a:glow rad="228600">
                <a:schemeClr val="bg1"/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65">
              <a:extLst>
                <a:ext uri="{FF2B5EF4-FFF2-40B4-BE49-F238E27FC236}">
                  <a16:creationId xmlns:a16="http://schemas.microsoft.com/office/drawing/2014/main" id="{56E32F89-9E81-4ECC-8B8E-A29E1BC93AC7}"/>
                </a:ext>
              </a:extLst>
            </p:cNvPr>
            <p:cNvGrpSpPr/>
            <p:nvPr/>
          </p:nvGrpSpPr>
          <p:grpSpPr>
            <a:xfrm>
              <a:off x="2354269" y="2797517"/>
              <a:ext cx="303561" cy="272364"/>
              <a:chOff x="3161780" y="626808"/>
              <a:chExt cx="910159" cy="846284"/>
            </a:xfrm>
          </p:grpSpPr>
          <p:pic>
            <p:nvPicPr>
              <p:cNvPr id="56" name="Picture 56">
                <a:extLst>
                  <a:ext uri="{FF2B5EF4-FFF2-40B4-BE49-F238E27FC236}">
                    <a16:creationId xmlns:a16="http://schemas.microsoft.com/office/drawing/2014/main" id="{DFA1A155-6EB9-4A3B-AA47-51484ED81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780" y="626808"/>
                <a:ext cx="846284" cy="846284"/>
              </a:xfrm>
              <a:prstGeom prst="rect">
                <a:avLst/>
              </a:prstGeom>
            </p:spPr>
          </p:pic>
          <p:pic>
            <p:nvPicPr>
              <p:cNvPr id="57" name="Picture 23">
                <a:extLst>
                  <a:ext uri="{FF2B5EF4-FFF2-40B4-BE49-F238E27FC236}">
                    <a16:creationId xmlns:a16="http://schemas.microsoft.com/office/drawing/2014/main" id="{2F5631A1-EFCC-4E5B-8911-64E9C2F83C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rcRect l="10877" t="6685" r="15477" b="11835"/>
              <a:stretch/>
            </p:blipFill>
            <p:spPr>
              <a:xfrm>
                <a:off x="3736181" y="1047750"/>
                <a:ext cx="335758" cy="371475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grpSp>
          <p:nvGrpSpPr>
            <p:cNvPr id="58" name="Group 77">
              <a:extLst>
                <a:ext uri="{FF2B5EF4-FFF2-40B4-BE49-F238E27FC236}">
                  <a16:creationId xmlns:a16="http://schemas.microsoft.com/office/drawing/2014/main" id="{565F51F5-2BB6-4BD4-AC4B-E2F68804B5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6526" y="3420218"/>
              <a:ext cx="320566" cy="274598"/>
              <a:chOff x="3619285" y="4065136"/>
              <a:chExt cx="2248469" cy="1996003"/>
            </a:xfrm>
          </p:grpSpPr>
          <p:pic>
            <p:nvPicPr>
              <p:cNvPr id="59" name="Picture 78">
                <a:extLst>
                  <a:ext uri="{FF2B5EF4-FFF2-40B4-BE49-F238E27FC236}">
                    <a16:creationId xmlns:a16="http://schemas.microsoft.com/office/drawing/2014/main" id="{8B110AFF-4800-498C-9F4B-DA19FCA24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85" y="4065136"/>
                <a:ext cx="1979763" cy="1979763"/>
              </a:xfrm>
              <a:prstGeom prst="rect">
                <a:avLst/>
              </a:prstGeom>
            </p:spPr>
          </p:pic>
          <p:pic>
            <p:nvPicPr>
              <p:cNvPr id="60" name="Picture 79">
                <a:extLst>
                  <a:ext uri="{FF2B5EF4-FFF2-40B4-BE49-F238E27FC236}">
                    <a16:creationId xmlns:a16="http://schemas.microsoft.com/office/drawing/2014/main" id="{C5BF10E4-3D21-4D9F-93A4-E3E9B2981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595" y="4974449"/>
                <a:ext cx="733333" cy="733333"/>
              </a:xfrm>
              <a:prstGeom prst="rect">
                <a:avLst/>
              </a:prstGeom>
            </p:spPr>
          </p:pic>
          <p:pic>
            <p:nvPicPr>
              <p:cNvPr id="61" name="Picture 80">
                <a:extLst>
                  <a:ext uri="{FF2B5EF4-FFF2-40B4-BE49-F238E27FC236}">
                    <a16:creationId xmlns:a16="http://schemas.microsoft.com/office/drawing/2014/main" id="{C4455593-80A8-400D-BE60-18CE6D0A5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01221" y="4994606"/>
                <a:ext cx="1066533" cy="1066533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grpSp>
          <p:nvGrpSpPr>
            <p:cNvPr id="62" name="Group 27">
              <a:extLst>
                <a:ext uri="{FF2B5EF4-FFF2-40B4-BE49-F238E27FC236}">
                  <a16:creationId xmlns:a16="http://schemas.microsoft.com/office/drawing/2014/main" id="{F7DF1CFE-7D9E-4E32-96E3-1DEDFFD0FA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36526" y="3145620"/>
              <a:ext cx="320566" cy="274598"/>
              <a:chOff x="3619285" y="4065136"/>
              <a:chExt cx="2248469" cy="1996003"/>
            </a:xfrm>
          </p:grpSpPr>
          <p:pic>
            <p:nvPicPr>
              <p:cNvPr id="63" name="Picture 18">
                <a:extLst>
                  <a:ext uri="{FF2B5EF4-FFF2-40B4-BE49-F238E27FC236}">
                    <a16:creationId xmlns:a16="http://schemas.microsoft.com/office/drawing/2014/main" id="{9B241FD2-D345-475A-8613-F7A879A4A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85" y="4065136"/>
                <a:ext cx="1979763" cy="1979763"/>
              </a:xfrm>
              <a:prstGeom prst="rect">
                <a:avLst/>
              </a:prstGeom>
            </p:spPr>
          </p:pic>
          <p:pic>
            <p:nvPicPr>
              <p:cNvPr id="64" name="Picture 19">
                <a:extLst>
                  <a:ext uri="{FF2B5EF4-FFF2-40B4-BE49-F238E27FC236}">
                    <a16:creationId xmlns:a16="http://schemas.microsoft.com/office/drawing/2014/main" id="{76656613-F8A3-4602-A9D6-AEFA7A679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595" y="4974449"/>
                <a:ext cx="733333" cy="733333"/>
              </a:xfrm>
              <a:prstGeom prst="rect">
                <a:avLst/>
              </a:prstGeom>
            </p:spPr>
          </p:pic>
          <p:pic>
            <p:nvPicPr>
              <p:cNvPr id="65" name="Picture 20">
                <a:extLst>
                  <a:ext uri="{FF2B5EF4-FFF2-40B4-BE49-F238E27FC236}">
                    <a16:creationId xmlns:a16="http://schemas.microsoft.com/office/drawing/2014/main" id="{C3D1DD2A-5467-4B8F-B166-2A2D82BF9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01221" y="4994606"/>
                <a:ext cx="1066533" cy="1066533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pic>
          <p:nvPicPr>
            <p:cNvPr id="66" name="Picture 53">
              <a:extLst>
                <a:ext uri="{FF2B5EF4-FFF2-40B4-BE49-F238E27FC236}">
                  <a16:creationId xmlns:a16="http://schemas.microsoft.com/office/drawing/2014/main" id="{804E3FD3-D803-4640-8DD6-078976A03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874" y="2807257"/>
              <a:ext cx="282257" cy="272364"/>
            </a:xfrm>
            <a:prstGeom prst="rect">
              <a:avLst/>
            </a:prstGeom>
          </p:spPr>
        </p:pic>
        <p:cxnSp>
          <p:nvCxnSpPr>
            <p:cNvPr id="67" name="Elbow Connector 28">
              <a:extLst>
                <a:ext uri="{FF2B5EF4-FFF2-40B4-BE49-F238E27FC236}">
                  <a16:creationId xmlns:a16="http://schemas.microsoft.com/office/drawing/2014/main" id="{50A25C1D-346B-40C5-8F85-4BF7FC7A59CC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V="1">
              <a:off x="2172131" y="2943225"/>
              <a:ext cx="177369" cy="214"/>
            </a:xfrm>
            <a:prstGeom prst="straightConnector1">
              <a:avLst/>
            </a:prstGeom>
            <a:effectLst>
              <a:glow rad="228600">
                <a:schemeClr val="bg1">
                  <a:alpha val="96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2">
              <a:extLst>
                <a:ext uri="{FF2B5EF4-FFF2-40B4-BE49-F238E27FC236}">
                  <a16:creationId xmlns:a16="http://schemas.microsoft.com/office/drawing/2014/main" id="{C23AD427-58AC-4E32-A02F-D1BC537E143E}"/>
                </a:ext>
              </a:extLst>
            </p:cNvPr>
            <p:cNvCxnSpPr>
              <a:stCxn id="71" idx="2"/>
              <a:endCxn id="75" idx="1"/>
            </p:cNvCxnSpPr>
            <p:nvPr/>
          </p:nvCxnSpPr>
          <p:spPr>
            <a:xfrm rot="16200000" flipH="1">
              <a:off x="2600002" y="4199349"/>
              <a:ext cx="525879" cy="156713"/>
            </a:xfrm>
            <a:prstGeom prst="bentConnector2">
              <a:avLst/>
            </a:prstGeom>
            <a:effectLst>
              <a:glow rad="228600">
                <a:schemeClr val="bg1"/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29">
              <a:extLst>
                <a:ext uri="{FF2B5EF4-FFF2-40B4-BE49-F238E27FC236}">
                  <a16:creationId xmlns:a16="http://schemas.microsoft.com/office/drawing/2014/main" id="{87EA1AF8-0019-407B-93F3-8286A578D593}"/>
                </a:ext>
              </a:extLst>
            </p:cNvPr>
            <p:cNvCxnSpPr>
              <a:stCxn id="71" idx="2"/>
              <a:endCxn id="78" idx="1"/>
            </p:cNvCxnSpPr>
            <p:nvPr/>
          </p:nvCxnSpPr>
          <p:spPr>
            <a:xfrm rot="16200000" flipH="1">
              <a:off x="2749189" y="4050162"/>
              <a:ext cx="211921" cy="141128"/>
            </a:xfrm>
            <a:prstGeom prst="bentConnector2">
              <a:avLst/>
            </a:prstGeom>
            <a:effectLst>
              <a:glow rad="228600">
                <a:schemeClr val="bg1"/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5">
              <a:extLst>
                <a:ext uri="{FF2B5EF4-FFF2-40B4-BE49-F238E27FC236}">
                  <a16:creationId xmlns:a16="http://schemas.microsoft.com/office/drawing/2014/main" id="{5DF5F518-8E74-415F-B263-4CF9303B08BC}"/>
                </a:ext>
              </a:extLst>
            </p:cNvPr>
            <p:cNvGrpSpPr/>
            <p:nvPr/>
          </p:nvGrpSpPr>
          <p:grpSpPr>
            <a:xfrm>
              <a:off x="2643457" y="3742402"/>
              <a:ext cx="303561" cy="272364"/>
              <a:chOff x="3161780" y="626808"/>
              <a:chExt cx="910159" cy="846284"/>
            </a:xfrm>
          </p:grpSpPr>
          <p:pic>
            <p:nvPicPr>
              <p:cNvPr id="71" name="Picture 56">
                <a:extLst>
                  <a:ext uri="{FF2B5EF4-FFF2-40B4-BE49-F238E27FC236}">
                    <a16:creationId xmlns:a16="http://schemas.microsoft.com/office/drawing/2014/main" id="{65367E5D-49F4-4183-B99C-D2C2A2F14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780" y="626808"/>
                <a:ext cx="846284" cy="846284"/>
              </a:xfrm>
              <a:prstGeom prst="rect">
                <a:avLst/>
              </a:prstGeom>
            </p:spPr>
          </p:pic>
          <p:pic>
            <p:nvPicPr>
              <p:cNvPr id="72" name="Picture 23">
                <a:extLst>
                  <a:ext uri="{FF2B5EF4-FFF2-40B4-BE49-F238E27FC236}">
                    <a16:creationId xmlns:a16="http://schemas.microsoft.com/office/drawing/2014/main" id="{AF578011-431B-4DAA-8182-9F01EB4725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rcRect l="10877" t="6685" r="15477" b="11835"/>
              <a:stretch/>
            </p:blipFill>
            <p:spPr>
              <a:xfrm>
                <a:off x="3736181" y="1047750"/>
                <a:ext cx="335758" cy="371475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grpSp>
          <p:nvGrpSpPr>
            <p:cNvPr id="73" name="Group 77">
              <a:extLst>
                <a:ext uri="{FF2B5EF4-FFF2-40B4-BE49-F238E27FC236}">
                  <a16:creationId xmlns:a16="http://schemas.microsoft.com/office/drawing/2014/main" id="{A66A5494-605D-4D6B-98C4-E9187B191E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25714" y="4365103"/>
              <a:ext cx="320566" cy="274598"/>
              <a:chOff x="3619285" y="4065136"/>
              <a:chExt cx="2248469" cy="1996003"/>
            </a:xfrm>
          </p:grpSpPr>
          <p:pic>
            <p:nvPicPr>
              <p:cNvPr id="74" name="Picture 78">
                <a:extLst>
                  <a:ext uri="{FF2B5EF4-FFF2-40B4-BE49-F238E27FC236}">
                    <a16:creationId xmlns:a16="http://schemas.microsoft.com/office/drawing/2014/main" id="{FE1766B9-5614-4FE6-B4FF-3F37E6B96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85" y="4065136"/>
                <a:ext cx="1979763" cy="1979763"/>
              </a:xfrm>
              <a:prstGeom prst="rect">
                <a:avLst/>
              </a:prstGeom>
            </p:spPr>
          </p:pic>
          <p:pic>
            <p:nvPicPr>
              <p:cNvPr id="75" name="Picture 79">
                <a:extLst>
                  <a:ext uri="{FF2B5EF4-FFF2-40B4-BE49-F238E27FC236}">
                    <a16:creationId xmlns:a16="http://schemas.microsoft.com/office/drawing/2014/main" id="{94BCF5AE-C598-4AD7-9532-95A2FFB66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595" y="4974449"/>
                <a:ext cx="733333" cy="733333"/>
              </a:xfrm>
              <a:prstGeom prst="rect">
                <a:avLst/>
              </a:prstGeom>
            </p:spPr>
          </p:pic>
          <p:pic>
            <p:nvPicPr>
              <p:cNvPr id="76" name="Picture 80">
                <a:extLst>
                  <a:ext uri="{FF2B5EF4-FFF2-40B4-BE49-F238E27FC236}">
                    <a16:creationId xmlns:a16="http://schemas.microsoft.com/office/drawing/2014/main" id="{54C3BF09-C616-4A74-96BD-43ADDAE93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01221" y="4994606"/>
                <a:ext cx="1066533" cy="1066533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grpSp>
          <p:nvGrpSpPr>
            <p:cNvPr id="77" name="Group 27">
              <a:extLst>
                <a:ext uri="{FF2B5EF4-FFF2-40B4-BE49-F238E27FC236}">
                  <a16:creationId xmlns:a16="http://schemas.microsoft.com/office/drawing/2014/main" id="{ED2CFD21-7211-4A99-B475-8234755F82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25714" y="4090505"/>
              <a:ext cx="320566" cy="274598"/>
              <a:chOff x="3619285" y="4065136"/>
              <a:chExt cx="2248469" cy="1996003"/>
            </a:xfrm>
          </p:grpSpPr>
          <p:pic>
            <p:nvPicPr>
              <p:cNvPr id="78" name="Picture 18">
                <a:extLst>
                  <a:ext uri="{FF2B5EF4-FFF2-40B4-BE49-F238E27FC236}">
                    <a16:creationId xmlns:a16="http://schemas.microsoft.com/office/drawing/2014/main" id="{E789D77A-3517-49BC-B150-2652AAF8D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ChalkSketch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285" y="4065136"/>
                <a:ext cx="1979763" cy="1979763"/>
              </a:xfrm>
              <a:prstGeom prst="rect">
                <a:avLst/>
              </a:prstGeom>
            </p:spPr>
          </p:pic>
          <p:pic>
            <p:nvPicPr>
              <p:cNvPr id="79" name="Picture 19">
                <a:extLst>
                  <a:ext uri="{FF2B5EF4-FFF2-40B4-BE49-F238E27FC236}">
                    <a16:creationId xmlns:a16="http://schemas.microsoft.com/office/drawing/2014/main" id="{B8EBBF04-CE82-4D94-8AAD-FCE42B589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595" y="4974449"/>
                <a:ext cx="733333" cy="733333"/>
              </a:xfrm>
              <a:prstGeom prst="rect">
                <a:avLst/>
              </a:prstGeom>
            </p:spPr>
          </p:pic>
          <p:pic>
            <p:nvPicPr>
              <p:cNvPr id="80" name="Picture 20">
                <a:extLst>
                  <a:ext uri="{FF2B5EF4-FFF2-40B4-BE49-F238E27FC236}">
                    <a16:creationId xmlns:a16="http://schemas.microsoft.com/office/drawing/2014/main" id="{DB418790-0778-4501-8EDE-D8B7A9E3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01221" y="4994606"/>
                <a:ext cx="1066533" cy="1066533"/>
              </a:xfrm>
              <a:prstGeom prst="rect">
                <a:avLst/>
              </a:prstGeom>
              <a:effectLst>
                <a:glow rad="76200">
                  <a:schemeClr val="bg1">
                    <a:alpha val="94000"/>
                  </a:schemeClr>
                </a:glow>
              </a:effectLst>
            </p:spPr>
          </p:pic>
        </p:grpSp>
        <p:pic>
          <p:nvPicPr>
            <p:cNvPr id="81" name="Picture 53">
              <a:extLst>
                <a:ext uri="{FF2B5EF4-FFF2-40B4-BE49-F238E27FC236}">
                  <a16:creationId xmlns:a16="http://schemas.microsoft.com/office/drawing/2014/main" id="{B15FEEAD-9488-4D30-B8CF-860EF791D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81" y="3752142"/>
              <a:ext cx="282257" cy="272364"/>
            </a:xfrm>
            <a:prstGeom prst="rect">
              <a:avLst/>
            </a:prstGeom>
          </p:spPr>
        </p:pic>
        <p:cxnSp>
          <p:nvCxnSpPr>
            <p:cNvPr id="82" name="Elbow Connector 28">
              <a:extLst>
                <a:ext uri="{FF2B5EF4-FFF2-40B4-BE49-F238E27FC236}">
                  <a16:creationId xmlns:a16="http://schemas.microsoft.com/office/drawing/2014/main" id="{8440F5B3-721D-4977-B175-8ED6225C5DBC}"/>
                </a:ext>
              </a:extLst>
            </p:cNvPr>
            <p:cNvCxnSpPr>
              <a:cxnSpLocks/>
              <a:stCxn id="81" idx="3"/>
            </p:cNvCxnSpPr>
            <p:nvPr/>
          </p:nvCxnSpPr>
          <p:spPr>
            <a:xfrm flipV="1">
              <a:off x="2465938" y="3886200"/>
              <a:ext cx="169312" cy="2124"/>
            </a:xfrm>
            <a:prstGeom prst="straightConnector1">
              <a:avLst/>
            </a:prstGeom>
            <a:effectLst>
              <a:glow rad="228600">
                <a:schemeClr val="bg1">
                  <a:alpha val="96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2" descr="Rolling Chassis: Plattform für die Elektromobilität: - Bosch Media ...">
              <a:extLst>
                <a:ext uri="{FF2B5EF4-FFF2-40B4-BE49-F238E27FC236}">
                  <a16:creationId xmlns:a16="http://schemas.microsoft.com/office/drawing/2014/main" id="{2AFDB1E3-AB8B-45DD-89F9-C79AFA718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84" y="2824553"/>
              <a:ext cx="834190" cy="46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39">
              <a:extLst>
                <a:ext uri="{FF2B5EF4-FFF2-40B4-BE49-F238E27FC236}">
                  <a16:creationId xmlns:a16="http://schemas.microsoft.com/office/drawing/2014/main" id="{EDA76A52-9894-472F-BE2B-AFC4469D5C1D}"/>
                </a:ext>
              </a:extLst>
            </p:cNvPr>
            <p:cNvSpPr txBox="1"/>
            <p:nvPr/>
          </p:nvSpPr>
          <p:spPr>
            <a:xfrm>
              <a:off x="1736251" y="3036982"/>
              <a:ext cx="655443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Chassis</a:t>
              </a:r>
            </a:p>
          </p:txBody>
        </p:sp>
        <p:sp>
          <p:nvSpPr>
            <p:cNvPr id="85" name="TextBox 39">
              <a:extLst>
                <a:ext uri="{FF2B5EF4-FFF2-40B4-BE49-F238E27FC236}">
                  <a16:creationId xmlns:a16="http://schemas.microsoft.com/office/drawing/2014/main" id="{0C7D7649-D77A-4AFE-B4C0-5F92E1D7FCCE}"/>
                </a:ext>
              </a:extLst>
            </p:cNvPr>
            <p:cNvSpPr txBox="1"/>
            <p:nvPr/>
          </p:nvSpPr>
          <p:spPr>
            <a:xfrm>
              <a:off x="1998636" y="4011697"/>
              <a:ext cx="678361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Steering</a:t>
              </a:r>
            </a:p>
          </p:txBody>
        </p:sp>
        <p:sp>
          <p:nvSpPr>
            <p:cNvPr id="86" name="TextBox 47">
              <a:extLst>
                <a:ext uri="{FF2B5EF4-FFF2-40B4-BE49-F238E27FC236}">
                  <a16:creationId xmlns:a16="http://schemas.microsoft.com/office/drawing/2014/main" id="{CDF95190-38CB-4332-A8FD-17CD32BFD900}"/>
                </a:ext>
              </a:extLst>
            </p:cNvPr>
            <p:cNvSpPr txBox="1"/>
            <p:nvPr/>
          </p:nvSpPr>
          <p:spPr>
            <a:xfrm>
              <a:off x="3005469" y="3156735"/>
              <a:ext cx="1654268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Chassis Feature Model</a:t>
              </a:r>
            </a:p>
          </p:txBody>
        </p:sp>
        <p:sp>
          <p:nvSpPr>
            <p:cNvPr id="87" name="TextBox 49">
              <a:extLst>
                <a:ext uri="{FF2B5EF4-FFF2-40B4-BE49-F238E27FC236}">
                  <a16:creationId xmlns:a16="http://schemas.microsoft.com/office/drawing/2014/main" id="{39D11592-E99A-4CCB-8D94-91A5E85E1A19}"/>
                </a:ext>
              </a:extLst>
            </p:cNvPr>
            <p:cNvSpPr txBox="1"/>
            <p:nvPr/>
          </p:nvSpPr>
          <p:spPr>
            <a:xfrm>
              <a:off x="3005469" y="3422648"/>
              <a:ext cx="1516762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Chassis Architecture</a:t>
              </a:r>
            </a:p>
          </p:txBody>
        </p:sp>
        <p:sp>
          <p:nvSpPr>
            <p:cNvPr id="88" name="TextBox 47">
              <a:extLst>
                <a:ext uri="{FF2B5EF4-FFF2-40B4-BE49-F238E27FC236}">
                  <a16:creationId xmlns:a16="http://schemas.microsoft.com/office/drawing/2014/main" id="{2D317FB6-F04B-47CD-AAF6-EE6EBAA0B81D}"/>
                </a:ext>
              </a:extLst>
            </p:cNvPr>
            <p:cNvSpPr txBox="1"/>
            <p:nvPr/>
          </p:nvSpPr>
          <p:spPr>
            <a:xfrm>
              <a:off x="3237418" y="4123496"/>
              <a:ext cx="1516762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Steering CAD-Model</a:t>
              </a:r>
            </a:p>
          </p:txBody>
        </p:sp>
        <p:sp>
          <p:nvSpPr>
            <p:cNvPr id="89" name="TextBox 49">
              <a:extLst>
                <a:ext uri="{FF2B5EF4-FFF2-40B4-BE49-F238E27FC236}">
                  <a16:creationId xmlns:a16="http://schemas.microsoft.com/office/drawing/2014/main" id="{DF7BCB54-CFA5-4988-9487-816B3CAF9DB8}"/>
                </a:ext>
              </a:extLst>
            </p:cNvPr>
            <p:cNvSpPr txBox="1"/>
            <p:nvPr/>
          </p:nvSpPr>
          <p:spPr>
            <a:xfrm>
              <a:off x="3237418" y="4389408"/>
              <a:ext cx="1369708" cy="256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     Steering Software</a:t>
              </a:r>
            </a:p>
          </p:txBody>
        </p:sp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5A9BC11F-F24B-4B01-A987-53D94E5F7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3343" y="1570844"/>
              <a:ext cx="772497" cy="452683"/>
            </a:xfrm>
            <a:prstGeom prst="rect">
              <a:avLst/>
            </a:prstGeom>
          </p:spPr>
        </p:pic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D0807704-1DFC-4A86-A9D0-A01B9B98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4905" y="3927498"/>
              <a:ext cx="1077295" cy="798521"/>
            </a:xfrm>
            <a:prstGeom prst="rect">
              <a:avLst/>
            </a:prstGeom>
          </p:spPr>
        </p:pic>
        <p:pic>
          <p:nvPicPr>
            <p:cNvPr id="92" name="Grafik 91">
              <a:extLst>
                <a:ext uri="{FF2B5EF4-FFF2-40B4-BE49-F238E27FC236}">
                  <a16:creationId xmlns:a16="http://schemas.microsoft.com/office/drawing/2014/main" id="{ED294E4B-FE64-411D-9184-5ED56D6E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695" y="2311419"/>
              <a:ext cx="162000" cy="162000"/>
            </a:xfrm>
            <a:prstGeom prst="rect">
              <a:avLst/>
            </a:prstGeom>
          </p:spPr>
        </p:pic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9362BD2-8014-41B0-9A8F-84A243EB6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74697"/>
            <a:stretch/>
          </p:blipFill>
          <p:spPr>
            <a:xfrm>
              <a:off x="2811847" y="2546218"/>
              <a:ext cx="113138" cy="176216"/>
            </a:xfrm>
            <a:prstGeom prst="rect">
              <a:avLst/>
            </a:prstGeom>
          </p:spPr>
        </p:pic>
        <p:pic>
          <p:nvPicPr>
            <p:cNvPr id="94" name="Picture 22">
              <a:extLst>
                <a:ext uri="{FF2B5EF4-FFF2-40B4-BE49-F238E27FC236}">
                  <a16:creationId xmlns:a16="http://schemas.microsoft.com/office/drawing/2014/main" id="{C9BA742B-E8CD-4A43-A5AA-42065391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90855" y="2027490"/>
              <a:ext cx="179139" cy="180000"/>
            </a:xfrm>
            <a:prstGeom prst="rect">
              <a:avLst/>
            </a:prstGeom>
          </p:spPr>
        </p:pic>
        <p:pic>
          <p:nvPicPr>
            <p:cNvPr id="95" name="Grafik 94">
              <a:extLst>
                <a:ext uri="{FF2B5EF4-FFF2-40B4-BE49-F238E27FC236}">
                  <a16:creationId xmlns:a16="http://schemas.microsoft.com/office/drawing/2014/main" id="{1A32647F-975C-416E-9AB0-93C1C34524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63"/>
            <a:stretch/>
          </p:blipFill>
          <p:spPr>
            <a:xfrm>
              <a:off x="3077673" y="3175057"/>
              <a:ext cx="175110" cy="224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41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F69B3-8CE7-4970-8873-AD886EEF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Principles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D09F12-9012-4FFF-9149-CCEB9FD0F3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CDCM – Cross Domain Configuration Management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3FB108-93B9-4A00-9982-29B163A420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tabLst>
                <a:tab pos="3049588" algn="l"/>
              </a:tabLst>
            </a:pPr>
            <a:r>
              <a:rPr lang="de-DE" b="1" dirty="0" err="1"/>
              <a:t>Modularity</a:t>
            </a:r>
            <a:r>
              <a:rPr lang="de-DE" b="1" dirty="0"/>
              <a:t>	</a:t>
            </a:r>
            <a:r>
              <a:rPr lang="en-US" dirty="0"/>
              <a:t>A modular, open architecture instead of monoliths and vendor lock</a:t>
            </a:r>
          </a:p>
          <a:p>
            <a:pPr>
              <a:tabLst>
                <a:tab pos="3049588" algn="l"/>
              </a:tabLst>
            </a:pPr>
            <a:r>
              <a:rPr lang="de-DE" b="1" dirty="0" err="1"/>
              <a:t>Semantic</a:t>
            </a:r>
            <a:r>
              <a:rPr lang="de-DE" b="1" dirty="0"/>
              <a:t> of Data	</a:t>
            </a:r>
            <a:r>
              <a:rPr lang="en-US" dirty="0"/>
              <a:t>For all exchanged data a clearly defined semantic is required</a:t>
            </a:r>
            <a:endParaRPr lang="de-DE" b="1" dirty="0"/>
          </a:p>
          <a:p>
            <a:pPr>
              <a:tabLst>
                <a:tab pos="3049588" algn="l"/>
              </a:tabLst>
            </a:pPr>
            <a:r>
              <a:rPr lang="de-DE" b="1" dirty="0" err="1"/>
              <a:t>model</a:t>
            </a:r>
            <a:r>
              <a:rPr lang="de-DE" b="1" dirty="0"/>
              <a:t> </a:t>
            </a:r>
            <a:r>
              <a:rPr lang="de-DE" b="1" dirty="0" err="1"/>
              <a:t>based</a:t>
            </a:r>
            <a:r>
              <a:rPr lang="de-DE" b="1" dirty="0"/>
              <a:t> </a:t>
            </a:r>
            <a:r>
              <a:rPr lang="de-DE" b="1" dirty="0" err="1"/>
              <a:t>approach</a:t>
            </a:r>
            <a:r>
              <a:rPr lang="de-DE" b="1" dirty="0"/>
              <a:t>	</a:t>
            </a:r>
            <a:r>
              <a:rPr lang="en-US" dirty="0"/>
              <a:t>model-based, not a document-based approach.</a:t>
            </a:r>
            <a:endParaRPr lang="de-DE" b="1" dirty="0"/>
          </a:p>
          <a:p>
            <a:pPr>
              <a:tabLst>
                <a:tab pos="3049588" algn="l"/>
              </a:tabLst>
            </a:pPr>
            <a:r>
              <a:rPr lang="de-DE" b="1" dirty="0"/>
              <a:t>Brown Field Approach</a:t>
            </a:r>
          </a:p>
          <a:p>
            <a:pPr>
              <a:tabLst>
                <a:tab pos="3049588" algn="l"/>
              </a:tabLst>
            </a:pPr>
            <a:r>
              <a:rPr lang="de-DE" b="1" dirty="0"/>
              <a:t>Single source of </a:t>
            </a:r>
            <a:r>
              <a:rPr lang="de-DE" b="1" dirty="0" err="1"/>
              <a:t>truth</a:t>
            </a:r>
            <a:r>
              <a:rPr lang="de-DE" b="1" dirty="0"/>
              <a:t>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object</a:t>
            </a:r>
            <a:r>
              <a:rPr lang="de-DE" dirty="0"/>
              <a:t> / </a:t>
            </a:r>
            <a:r>
              <a:rPr lang="de-DE" dirty="0" err="1"/>
              <a:t>avoidance</a:t>
            </a:r>
            <a:r>
              <a:rPr lang="de-DE" dirty="0"/>
              <a:t> of </a:t>
            </a:r>
            <a:r>
              <a:rPr lang="de-DE" dirty="0" err="1"/>
              <a:t>redundancies</a:t>
            </a:r>
            <a:endParaRPr lang="de-DE" b="1" dirty="0"/>
          </a:p>
          <a:p>
            <a:pPr>
              <a:tabLst>
                <a:tab pos="3049588" algn="l"/>
              </a:tabLst>
            </a:pPr>
            <a:r>
              <a:rPr lang="de-DE" b="1" dirty="0"/>
              <a:t>REST/SOAP APIs</a:t>
            </a:r>
          </a:p>
          <a:p>
            <a:pPr>
              <a:tabLst>
                <a:tab pos="3049588" algn="l"/>
              </a:tabLst>
            </a:pPr>
            <a:r>
              <a:rPr lang="de-DE" b="1" dirty="0"/>
              <a:t>Open/Industry </a:t>
            </a:r>
            <a:r>
              <a:rPr lang="de-DE" b="1" dirty="0" err="1"/>
              <a:t>standards</a:t>
            </a:r>
            <a:r>
              <a:rPr lang="de-DE" b="1" dirty="0"/>
              <a:t>	</a:t>
            </a:r>
            <a:r>
              <a:rPr lang="en-US" dirty="0"/>
              <a:t>If available open/industry standards should be used</a:t>
            </a:r>
            <a:endParaRPr lang="de-DE" b="1" dirty="0"/>
          </a:p>
          <a:p>
            <a:pPr>
              <a:tabLst>
                <a:tab pos="3049588" algn="l"/>
              </a:tabLst>
            </a:pPr>
            <a:r>
              <a:rPr lang="de-DE" b="1" dirty="0" err="1"/>
              <a:t>Interoperability</a:t>
            </a:r>
            <a:endParaRPr lang="de-DE" b="1" dirty="0"/>
          </a:p>
          <a:p>
            <a:pPr>
              <a:tabLst>
                <a:tab pos="3049588" algn="l"/>
              </a:tabLst>
            </a:pPr>
            <a:r>
              <a:rPr lang="de-DE" b="1" dirty="0" err="1"/>
              <a:t>Extensibility</a:t>
            </a:r>
            <a:endParaRPr lang="de-DE" b="1" dirty="0"/>
          </a:p>
          <a:p>
            <a:pPr>
              <a:tabLst>
                <a:tab pos="3049588" algn="l"/>
              </a:tabLst>
            </a:pPr>
            <a:r>
              <a:rPr lang="de-DE" dirty="0"/>
              <a:t>…</a:t>
            </a: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65096-188F-48DF-BDE3-E9365AB5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919406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TEMPLATEVERSION" val="2.0"/>
  <p:tag name="MLLANGUAGE" val="deu"/>
  <p:tag name="SAXCONVERSION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D5Jf3Bun2cjzZBC_y87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CHAPTERTEXTVALUE" val="Future needs for MBSE integrati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STYLENAME" val="Bodystyle"/>
  <p:tag name="COLORSETGROUPCLASSNAME" val="ColorSetGroup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STYLENAME" val="Bodystyle"/>
  <p:tag name="COLORSETGROUPCLASSNAME" val="ColorSetGroup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4"/>
  <p:tag name="COLORSETCLASSNAME" val="ColorSet2"/>
  <p:tag name="NBTXT" val="Document based vs. Model based"/>
  <p:tag name="NBTXTC" val="Document based vs. Model based"/>
  <p:tag name="AGTX" val="Document based vs. Model based"/>
  <p:tag name="AGTXC" val="Document based vs. Model based"/>
  <p:tag name="SAXCONVERTED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4"/>
  <p:tag name="OLDCHAPTERTEXTVALUE" val="hPLM Workstream Model-Based Systems Engineeri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GROUPCLASSNAME" val="ColorSetGroup4"/>
  <p:tag name="COLORSETCLASSNAME" val="ColorSet2"/>
  <p:tag name="NBTXT" val="Document based vs. Model based"/>
  <p:tag name="NBTXTC" val="Document based vs. Model based"/>
  <p:tag name="AGTX" val="Document based vs. Model based"/>
  <p:tag name="AGTXC" val="Document based vs. Model based"/>
  <p:tag name="SAXCONVERTED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FIELDS" val="CHAPTER;"/>
  <p:tag name="COLORSETGROUPCLASSNAME" val="ColorSetGroup4"/>
  <p:tag name="OLDCHAPTERTEXTVALUE" val="hPLM Workstream Model-Based Systems Engineerin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ETGROUPCLASSNAME" val="ColorSetGroup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osch 2022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924039-0E61-4818-99E1-D362E68D7D91}" vid="{B6C1A3BA-AF47-4731-9FD9-D2E65E1AD312}"/>
    </a:ext>
  </a:extLst>
</a:theme>
</file>

<file path=ppt/theme/theme2.xml><?xml version="1.0" encoding="utf-8"?>
<a:theme xmlns:a="http://schemas.openxmlformats.org/drawingml/2006/main" name="Bosch NG">
  <a:themeElements>
    <a:clrScheme name="Bosch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ts val="23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1.pptx" id="{6D85BA78-7D2F-4CC1-B852-648408ADA362}" vid="{9DE09E84-564A-4D2B-9055-A5F85BDDC286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LMBoschDocument" ma:contentTypeID="0x0101000C2C4A434963D0459322D3F0BCD0922D01005AE8BDD43E29984597952B2EB15396B9" ma:contentTypeVersion="39" ma:contentTypeDescription="Bosch Document Content Type for ILM" ma:contentTypeScope="" ma:versionID="66fd94a065968de697a226a38b73c324">
  <xsd:schema xmlns:xsd="http://www.w3.org/2001/XMLSchema" xmlns:xs="http://www.w3.org/2001/XMLSchema" xmlns:p="http://schemas.microsoft.com/office/2006/metadata/properties" xmlns:ns1="http://schemas.microsoft.com/sharepoint/v3" xmlns:ns2="39536f38-5897-4ec4-b0e4-48702fb37298" xmlns:ns3="bca0bc44-19d1-4824-98a4-321de56310bf" xmlns:ns4="http://schemas.microsoft.com/sharepoint/v4" targetNamespace="http://schemas.microsoft.com/office/2006/metadata/properties" ma:root="true" ma:fieldsID="af1643fe3e8232c291281f3b5c78eaca" ns1:_="" ns2:_="" ns3:_="" ns4:_="">
    <xsd:import namespace="http://schemas.microsoft.com/sharepoint/v3"/>
    <xsd:import namespace="39536f38-5897-4ec4-b0e4-48702fb37298"/>
    <xsd:import namespace="bca0bc44-19d1-4824-98a4-321de56310b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51e88d092c94cf3a438350ca6ee9d9f" minOccurs="0"/>
                <xsd:element ref="ns2:TaxCatchAll" minOccurs="0"/>
                <xsd:element ref="ns2:TaxCatchAllLabel" minOccurs="0"/>
                <xsd:element ref="ns2:CSC"/>
                <xsd:element ref="ns2:ASC"/>
                <xsd:element ref="ns2:ISC"/>
                <xsd:element ref="ns2:ArchivingPeriod"/>
                <xsd:element ref="ns2:Safeguarding"/>
                <xsd:element ref="ns2:Historicalrelevance"/>
                <xsd:element ref="ns3:OriginalSubject" minOccurs="0"/>
                <xsd:element ref="ns3:From1" minOccurs="0"/>
                <xsd:element ref="ns3:Cc" minOccurs="0"/>
                <xsd:element ref="ns3:Bcc" minOccurs="0"/>
                <xsd:element ref="ns3:Conversation-Topic" minOccurs="0"/>
                <xsd:element ref="ns3:Date1" minOccurs="0"/>
                <xsd:element ref="ns3:Reply-To" minOccurs="0"/>
                <xsd:element ref="ns3:To" minOccurs="0"/>
                <xsd:element ref="ns3:Received" minOccurs="0"/>
                <xsd:element ref="ns3:Attachment" minOccurs="0"/>
                <xsd:element ref="ns3:Sensitivity" minOccurs="0"/>
                <xsd:element ref="ns3:Importance" minOccurs="0"/>
                <xsd:element ref="ns3:In-Reply-To" minOccurs="0"/>
                <xsd:element ref="ns3:References" minOccurs="0"/>
                <xsd:element ref="ns3:Conversation-Index" minOccurs="0"/>
                <xsd:element ref="ns3:MailPreviewData" minOccurs="0"/>
                <xsd:element ref="ns3:MessageClass" minOccurs="0"/>
                <xsd:element ref="ns3:Message-ID" minOccurs="0"/>
                <xsd:element ref="ns2:IlmBasedOn" minOccurs="0"/>
                <xsd:element ref="ns2:LockedStatus" minOccurs="0"/>
                <xsd:element ref="ns2:LockedBy" minOccurs="0"/>
                <xsd:element ref="ns2:ILMItemType" minOccurs="0"/>
                <xsd:element ref="ns2:ILMCreationRevision" minOccurs="0"/>
                <xsd:element ref="ns2:Revision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46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47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36f38-5897-4ec4-b0e4-48702fb372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51e88d092c94cf3a438350ca6ee9d9f" ma:index="11" nillable="true" ma:taxonomy="true" ma:internalName="i51e88d092c94cf3a438350ca6ee9d9f" ma:taxonomyFieldName="DMSKeywords" ma:displayName="Keywords" ma:fieldId="{251e88d0-92c9-4cf3-a438-350ca6ee9d9f}" ma:sspId="b81b984e-7d9a-4f77-a40b-67f8485df2c3" ma:termSetId="87d69e03-8a33-499f-8363-3157957b84b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c3db4c4e-55d6-4d3b-9939-7083c68866ae}" ma:internalName="TaxCatchAll" ma:showField="CatchAllData" ma:web="39536f38-5897-4ec4-b0e4-48702fb37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c3db4c4e-55d6-4d3b-9939-7083c68866ae}" ma:internalName="TaxCatchAllLabel" ma:readOnly="true" ma:showField="CatchAllDataLabel" ma:web="39536f38-5897-4ec4-b0e4-48702fb37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SC" ma:index="15" ma:displayName="C-SC" ma:default="1" ma:description="Security Class for Confidentiality." ma:format="Dropdown" ma:indexed="true" ma:internalName="CSC" ma:readOnly="false">
      <xsd:simpleType>
        <xsd:restriction base="dms:Choice">
          <xsd:enumeration value="0"/>
          <xsd:enumeration value="1"/>
          <xsd:enumeration value="2"/>
          <xsd:enumeration value="3"/>
        </xsd:restriction>
      </xsd:simpleType>
    </xsd:element>
    <xsd:element name="ASC" ma:index="16" ma:displayName="A-SC" ma:default="1" ma:description="Security Class for Availability" ma:format="Dropdown" ma:indexed="true" ma:internalName="ASC" ma:readOnly="false">
      <xsd:simpleType>
        <xsd:restriction base="dms:Choice">
          <xsd:enumeration value="0"/>
          <xsd:enumeration value="1"/>
          <xsd:enumeration value="2"/>
          <xsd:enumeration value="3"/>
        </xsd:restriction>
      </xsd:simpleType>
    </xsd:element>
    <xsd:element name="ISC" ma:index="17" ma:displayName="I-SC" ma:default="1" ma:description="Security Class for Integrity" ma:format="Dropdown" ma:internalName="ISC" ma:readOnly="false">
      <xsd:simpleType>
        <xsd:restriction base="dms:Choice">
          <xsd:enumeration value="0"/>
          <xsd:enumeration value="1"/>
          <xsd:enumeration value="2"/>
          <xsd:enumeration value="3"/>
        </xsd:restriction>
      </xsd:simpleType>
    </xsd:element>
    <xsd:element name="ArchivingPeriod" ma:index="18" ma:displayName="Archiving Period (in years)" ma:default="3" ma:description="File will be deleted from the archive after end of the archiving" ma:format="Dropdown" ma:indexed="true" ma:internalName="ArchivingPeriod" ma:readOnly="false">
      <xsd:simpleType>
        <xsd:union memberTypes="dms:Text">
          <xsd:simpleType>
            <xsd:restriction base="dms:Choice">
              <xsd:enumeration value="1"/>
              <xsd:enumeration value="3"/>
              <xsd:enumeration value="6"/>
              <xsd:enumeration value="10"/>
              <xsd:enumeration value="15"/>
              <xsd:enumeration value="35"/>
              <xsd:enumeration value="Delete when archiving"/>
              <xsd:enumeration value="infinite"/>
            </xsd:restriction>
          </xsd:simpleType>
        </xsd:union>
      </xsd:simpleType>
    </xsd:element>
    <xsd:element name="Safeguarding" ma:index="19" ma:displayName="Safeguarding" ma:default="No" ma:description="Special safeguarding requirements" ma:format="Dropdown" ma:internalName="Safeguarding" ma:readOnly="false">
      <xsd:simpleType>
        <xsd:restriction base="dms:Choice">
          <xsd:enumeration value="Yes"/>
          <xsd:enumeration value="No"/>
        </xsd:restriction>
      </xsd:simpleType>
    </xsd:element>
    <xsd:element name="Historicalrelevance" ma:index="20" ma:displayName="Historical relevance" ma:default="No" ma:description="Handover to C/CCH" ma:format="Dropdown" ma:internalName="Historicalrelevance" ma:readOnly="false">
      <xsd:simpleType>
        <xsd:restriction base="dms:Choice">
          <xsd:enumeration value="Yes"/>
          <xsd:enumeration value="No"/>
        </xsd:restriction>
      </xsd:simpleType>
    </xsd:element>
    <xsd:element name="IlmBasedOn" ma:index="39" nillable="true" ma:displayName="Based on" ma:internalName="IlmBasedOn" ma:readOnly="true">
      <xsd:simpleType>
        <xsd:restriction base="dms:Text"/>
      </xsd:simpleType>
    </xsd:element>
    <xsd:element name="LockedStatus" ma:index="40" nillable="true" ma:displayName="Locked Status" ma:default="Unlocked" ma:internalName="LockedStatus" ma:readOnly="true">
      <xsd:simpleType>
        <xsd:restriction base="dms:Text"/>
      </xsd:simpleType>
    </xsd:element>
    <xsd:element name="LockedBy" ma:index="41" nillable="true" ma:displayName="Locked By" ma:internalName="Locked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LMItemType" ma:index="42" nillable="true" ma:displayName="ILMItemType" ma:default="ConceptualItem" ma:indexed="true" ma:internalName="ILMItemType" ma:readOnly="true">
      <xsd:simpleType>
        <xsd:restriction base="dms:Text"/>
      </xsd:simpleType>
    </xsd:element>
    <xsd:element name="ILMCreationRevision" ma:index="43" nillable="true" ma:displayName="Creating Revision" ma:internalName="ILMCreationRevision" ma:readOnly="true">
      <xsd:simpleType>
        <xsd:restriction base="dms:Boolean"/>
      </xsd:simpleType>
    </xsd:element>
    <xsd:element name="Revisions" ma:index="44" nillable="true" ma:displayName="Revision set" ma:internalName="Revisions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4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0bc44-19d1-4824-98a4-321de56310bf" elementFormDefault="qualified">
    <xsd:import namespace="http://schemas.microsoft.com/office/2006/documentManagement/types"/>
    <xsd:import namespace="http://schemas.microsoft.com/office/infopath/2007/PartnerControls"/>
    <xsd:element name="OriginalSubject" ma:index="21" nillable="true" ma:displayName="OriginalSubject" ma:internalName="OriginalSubject">
      <xsd:simpleType>
        <xsd:restriction base="dms:Text">
          <xsd:maxLength value="255"/>
        </xsd:restriction>
      </xsd:simpleType>
    </xsd:element>
    <xsd:element name="From1" ma:index="22" nillable="true" ma:displayName="From" ma:internalName="From1">
      <xsd:simpleType>
        <xsd:restriction base="dms:Text">
          <xsd:maxLength value="255"/>
        </xsd:restriction>
      </xsd:simpleType>
    </xsd:element>
    <xsd:element name="Cc" ma:index="23" nillable="true" ma:displayName="Cc" ma:internalName="Cc">
      <xsd:simpleType>
        <xsd:restriction base="dms:Note">
          <xsd:maxLength value="255"/>
        </xsd:restriction>
      </xsd:simpleType>
    </xsd:element>
    <xsd:element name="Bcc" ma:index="24" nillable="true" ma:displayName="Bcc" ma:internalName="Bcc">
      <xsd:simpleType>
        <xsd:restriction base="dms:Note">
          <xsd:maxLength value="255"/>
        </xsd:restriction>
      </xsd:simpleType>
    </xsd:element>
    <xsd:element name="Conversation-Topic" ma:index="25" nillable="true" ma:displayName="Conversation-Topic" ma:internalName="Conversation_x002d_Topic">
      <xsd:simpleType>
        <xsd:restriction base="dms:Text">
          <xsd:maxLength value="255"/>
        </xsd:restriction>
      </xsd:simpleType>
    </xsd:element>
    <xsd:element name="Date1" ma:index="26" nillable="true" ma:displayName="Date" ma:format="DateOnly" ma:internalName="Date1">
      <xsd:simpleType>
        <xsd:restriction base="dms:DateTime"/>
      </xsd:simpleType>
    </xsd:element>
    <xsd:element name="Reply-To" ma:index="27" nillable="true" ma:displayName="Reply-To" ma:internalName="Reply_x002d_To">
      <xsd:simpleType>
        <xsd:restriction base="dms:Text">
          <xsd:maxLength value="255"/>
        </xsd:restriction>
      </xsd:simpleType>
    </xsd:element>
    <xsd:element name="To" ma:index="28" nillable="true" ma:displayName="To" ma:internalName="To">
      <xsd:simpleType>
        <xsd:restriction base="dms:Note">
          <xsd:maxLength value="255"/>
        </xsd:restriction>
      </xsd:simpleType>
    </xsd:element>
    <xsd:element name="Received" ma:index="29" nillable="true" ma:displayName="Received" ma:internalName="Received">
      <xsd:simpleType>
        <xsd:restriction base="dms:Text">
          <xsd:maxLength value="255"/>
        </xsd:restriction>
      </xsd:simpleType>
    </xsd:element>
    <xsd:element name="Attachment" ma:index="30" nillable="true" ma:displayName="Attachment" ma:default="1" ma:internalName="Attachment">
      <xsd:simpleType>
        <xsd:restriction base="dms:Boolean"/>
      </xsd:simpleType>
    </xsd:element>
    <xsd:element name="Sensitivity" ma:index="31" nillable="true" ma:displayName="Sensitivity" ma:internalName="Sensitivity">
      <xsd:simpleType>
        <xsd:restriction base="dms:Text">
          <xsd:maxLength value="255"/>
        </xsd:restriction>
      </xsd:simpleType>
    </xsd:element>
    <xsd:element name="Importance" ma:index="32" nillable="true" ma:displayName="Importance" ma:internalName="Importance">
      <xsd:simpleType>
        <xsd:restriction base="dms:Text">
          <xsd:maxLength value="255"/>
        </xsd:restriction>
      </xsd:simpleType>
    </xsd:element>
    <xsd:element name="In-Reply-To" ma:index="33" nillable="true" ma:displayName="In-Reply-To" ma:internalName="In_x002d_Reply_x002d_To">
      <xsd:simpleType>
        <xsd:restriction base="dms:Text">
          <xsd:maxLength value="255"/>
        </xsd:restriction>
      </xsd:simpleType>
    </xsd:element>
    <xsd:element name="References" ma:index="34" nillable="true" ma:displayName="References" ma:internalName="References">
      <xsd:simpleType>
        <xsd:restriction base="dms:Text">
          <xsd:maxLength value="255"/>
        </xsd:restriction>
      </xsd:simpleType>
    </xsd:element>
    <xsd:element name="Conversation-Index" ma:index="35" nillable="true" ma:displayName="Conversation-Index" ma:internalName="Conversation_x002d_Index" ma:readOnly="false">
      <xsd:simpleType>
        <xsd:restriction base="dms:Text">
          <xsd:maxLength value="255"/>
        </xsd:restriction>
      </xsd:simpleType>
    </xsd:element>
    <xsd:element name="MailPreviewData" ma:index="36" nillable="true" ma:displayName="MailPreviewData" ma:internalName="MailPreviewData" ma:readOnly="false">
      <xsd:simpleType>
        <xsd:restriction base="dms:Note"/>
      </xsd:simpleType>
    </xsd:element>
    <xsd:element name="MessageClass" ma:index="37" nillable="true" ma:displayName="MessageClass" ma:internalName="MessageClass" ma:readOnly="false">
      <xsd:simpleType>
        <xsd:restriction base="dms:Text">
          <xsd:maxLength value="255"/>
        </xsd:restriction>
      </xsd:simpleType>
    </xsd:element>
    <xsd:element name="Message-ID" ma:index="38" nillable="true" ma:displayName="Message-ID" ma:internalName="Message_x002d_ID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ingPeriod xmlns="39536f38-5897-4ec4-b0e4-48702fb37298">3</ArchivingPeriod>
    <Conversation-Topic xmlns="bca0bc44-19d1-4824-98a4-321de56310bf" xsi:nil="true"/>
    <CSC xmlns="39536f38-5897-4ec4-b0e4-48702fb37298">1</CSC>
    <Historicalrelevance xmlns="39536f38-5897-4ec4-b0e4-48702fb37298">No</Historicalrelevance>
    <Received xmlns="bca0bc44-19d1-4824-98a4-321de56310bf" xsi:nil="true"/>
    <Importance xmlns="bca0bc44-19d1-4824-98a4-321de56310bf" xsi:nil="true"/>
    <MessageClass xmlns="bca0bc44-19d1-4824-98a4-321de56310bf" xsi:nil="true"/>
    <ASC xmlns="39536f38-5897-4ec4-b0e4-48702fb37298">1</ASC>
    <Safeguarding xmlns="39536f38-5897-4ec4-b0e4-48702fb37298">No</Safeguarding>
    <Conversation-Index xmlns="bca0bc44-19d1-4824-98a4-321de56310bf" xsi:nil="true"/>
    <TaxCatchAll xmlns="39536f38-5897-4ec4-b0e4-48702fb37298"/>
    <Bcc xmlns="bca0bc44-19d1-4824-98a4-321de56310bf" xsi:nil="true"/>
    <Sensitivity xmlns="bca0bc44-19d1-4824-98a4-321de56310bf" xsi:nil="true"/>
    <IconOverlay xmlns="http://schemas.microsoft.com/sharepoint/v4" xsi:nil="true"/>
    <To xmlns="bca0bc44-19d1-4824-98a4-321de56310bf" xsi:nil="true"/>
    <i51e88d092c94cf3a438350ca6ee9d9f xmlns="39536f38-5897-4ec4-b0e4-48702fb37298">
      <Terms xmlns="http://schemas.microsoft.com/office/infopath/2007/PartnerControls"/>
    </i51e88d092c94cf3a438350ca6ee9d9f>
    <Reply-To xmlns="bca0bc44-19d1-4824-98a4-321de56310bf" xsi:nil="true"/>
    <In-Reply-To xmlns="bca0bc44-19d1-4824-98a4-321de56310bf" xsi:nil="true"/>
    <MailPreviewData xmlns="bca0bc44-19d1-4824-98a4-321de56310bf" xsi:nil="true"/>
    <Date1 xmlns="bca0bc44-19d1-4824-98a4-321de56310bf" xsi:nil="true"/>
    <Attachment xmlns="bca0bc44-19d1-4824-98a4-321de56310bf">true</Attachment>
    <References xmlns="bca0bc44-19d1-4824-98a4-321de56310bf" xsi:nil="true"/>
    <ISC xmlns="39536f38-5897-4ec4-b0e4-48702fb37298">1</ISC>
    <Cc xmlns="bca0bc44-19d1-4824-98a4-321de56310bf" xsi:nil="true"/>
    <Message-ID xmlns="bca0bc44-19d1-4824-98a4-321de56310bf" xsi:nil="true"/>
    <OriginalSubject xmlns="bca0bc44-19d1-4824-98a4-321de56310bf" xsi:nil="true"/>
    <From1 xmlns="bca0bc44-19d1-4824-98a4-321de56310bf" xsi:nil="true"/>
    <Revisions xmlns="39536f38-5897-4ec4-b0e4-48702fb37298">
      <Url xsi:nil="true"/>
      <Description xsi:nil="true"/>
    </Revisions>
    <LockedStatus xmlns="39536f38-5897-4ec4-b0e4-48702fb37298">Unlocked</LockedStatus>
    <_vti_ItemHoldRecordStatus xmlns="http://schemas.microsoft.com/sharepoint/v3" xsi:nil="true"/>
    <_vti_ItemDeclaredRecord xmlns="http://schemas.microsoft.com/sharepoint/v3" xsi:nil="true"/>
    <_dlc_DocId xmlns="39536f38-5897-4ec4-b0e4-48702fb37298">P12E066052-1693279812-3364</_dlc_DocId>
    <_dlc_DocIdUrl xmlns="39536f38-5897-4ec4-b0e4-48702fb37298">
      <Url>https://sites.share2.bosch.com/sites/066052/_layouts/15/DocIdRedir.aspx?ID=P12E066052-1693279812-3364</Url>
      <Description>P12E066052-1693279812-3364</Description>
    </_dlc_DocIdUrl>
    <ILMItemType xmlns="39536f38-5897-4ec4-b0e4-48702fb37298">ConceptualItem</ILMItemType>
    <LockedBy xmlns="39536f38-5897-4ec4-b0e4-48702fb37298">
      <UserInfo>
        <DisplayName/>
        <AccountId xsi:nil="true"/>
        <AccountType/>
      </UserInfo>
    </LockedBy>
    <ILMCreationRevision xmlns="39536f38-5897-4ec4-b0e4-48702fb37298">false</ILMCreationRevision>
    <IlmBasedOn xmlns="39536f38-5897-4ec4-b0e4-48702fb37298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Anlagenvermerk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CI/PLM5</OrgInhalt>
      <Wert>CI/PLM5</Wert>
      <Platzhalter>False</Platzhalter>
      <DocDatenDialog>True</DocDatenDialog>
      <Label>Urhebervermerk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</OrgInhalt>
      <Wert/>
      <Platzhalter>False</Platzhalter>
      <DocDatenDialog>True</DocDatenDialog>
      <Label>Vertraulichkeitsvermerk</Label>
      <FrageVar>False</FrageVar>
      <Prefix/>
      <Suffix/>
      <WegfallVar/>
      <ComboBox>
        <Option>Intern</Option>
        <Option>Vertraulich</Option>
        <Option>Streng vertraulich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GmbH 2022. Alle Rechte vorbehalten, auch bzgl. jeder Verfügung, Verwertung, Reproduktion, Bearbeitung, Weitergabe sowie für den Fall von Schutzrechtsanmeldungen.</OrgInhalt>
      <Wert>© Robert Bosch GmbH 2022. Alle Rechte vorbehalten, auch bzgl. jeder Verfügung, Verwertung, Reproduktion, Bearbeitung, Weitergabe sowie für den Fall von Schutzrechtsanmeldungen.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04.11.2022</OrgInhalt>
      <Wert>04.11.2022</Wert>
      <Platzhalter>False</Platzhalter>
      <DocDatenDialog>True</DocDatenDialog>
      <Label>Datum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Ablagevermerk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963AF81F-99A6-4CF7-8282-2F1D11E86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536f38-5897-4ec4-b0e4-48702fb37298"/>
    <ds:schemaRef ds:uri="bca0bc44-19d1-4824-98a4-321de56310b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926ED6-0944-4CF7-9B00-5861D3224271}">
  <ds:schemaRefs>
    <ds:schemaRef ds:uri="http://schemas.microsoft.com/sharepoint/v3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bca0bc44-19d1-4824-98a4-321de56310bf"/>
    <ds:schemaRef ds:uri="http://schemas.microsoft.com/sharepoint/v4"/>
    <ds:schemaRef ds:uri="http://purl.org/dc/dcmitype/"/>
    <ds:schemaRef ds:uri="http://schemas.microsoft.com/office/infopath/2007/PartnerControls"/>
    <ds:schemaRef ds:uri="39536f38-5897-4ec4-b0e4-48702fb37298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B50FBADF-89FD-475F-AA3F-4EBA9795B8E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B7E07CE-963E-4C78-BA1E-7616CCC02CC7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37530978-D757-40F7-B077-30015C22667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1276</Words>
  <Application>Microsoft Office PowerPoint</Application>
  <PresentationFormat>Benutzerdefiniert</PresentationFormat>
  <Paragraphs>276</Paragraphs>
  <Slides>16</Slides>
  <Notes>13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Arial</vt:lpstr>
      <vt:lpstr>Bosch Office Sans</vt:lpstr>
      <vt:lpstr>Bosch Sans Bold</vt:lpstr>
      <vt:lpstr>Bosch Sans Regular</vt:lpstr>
      <vt:lpstr>Calibri</vt:lpstr>
      <vt:lpstr>Encode Sans</vt:lpstr>
      <vt:lpstr>Symbol</vt:lpstr>
      <vt:lpstr>Wingdings</vt:lpstr>
      <vt:lpstr>Wingdings 3</vt:lpstr>
      <vt:lpstr>Bosch 2022</vt:lpstr>
      <vt:lpstr>Bosch NG</vt:lpstr>
      <vt:lpstr>think-cell Slide</vt:lpstr>
      <vt:lpstr>Cross Domain Configuration Management  a new way to think PLM in engineering </vt:lpstr>
      <vt:lpstr>Our business sectors</vt:lpstr>
      <vt:lpstr>What is MB(S)E: Document based vs. Model based</vt:lpstr>
      <vt:lpstr>Need for CDCM</vt:lpstr>
      <vt:lpstr>Cross Workproduct Traceability Links</vt:lpstr>
      <vt:lpstr>High level concept</vt:lpstr>
      <vt:lpstr>In a nutshell</vt:lpstr>
      <vt:lpstr>Approach</vt:lpstr>
      <vt:lpstr>Design Principles</vt:lpstr>
      <vt:lpstr>Architecture for Linked Engineering Data</vt:lpstr>
      <vt:lpstr>Architecture driven by OSLC standard</vt:lpstr>
      <vt:lpstr>Architecture – PLM reduced to the eBOM</vt:lpstr>
      <vt:lpstr>Alternative integration patterns </vt:lpstr>
      <vt:lpstr>Linking evolution from OSLC Core to Configuration Management</vt:lpstr>
      <vt:lpstr>Were good to move forward !   …still facing challenges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Domain Configuration Management  a new way to think PLM in engineering </dc:title>
  <dc:creator>Ulrich Martin (CI/PLM5)</dc:creator>
  <cp:lastModifiedBy>Ulrich Martin (CI/PLM5)</cp:lastModifiedBy>
  <cp:revision>23</cp:revision>
  <dcterms:created xsi:type="dcterms:W3CDTF">2022-11-04T08:27:19Z</dcterms:created>
  <dcterms:modified xsi:type="dcterms:W3CDTF">2022-11-16T16:25:19Z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  <property fmtid="{D5CDD505-2E9C-101B-9397-08002B2CF9AE}" pid="8" name="ContentTypeId">
    <vt:lpwstr>0x0101000C2C4A434963D0459322D3F0BCD0922D01005AE8BDD43E29984597952B2EB15396B9</vt:lpwstr>
  </property>
  <property fmtid="{D5CDD505-2E9C-101B-9397-08002B2CF9AE}" pid="9" name="ecm_ItemDeleteBlockHolders">
    <vt:lpwstr/>
  </property>
  <property fmtid="{D5CDD505-2E9C-101B-9397-08002B2CF9AE}" pid="10" name="ecm_RecordRestrictions">
    <vt:lpwstr/>
  </property>
  <property fmtid="{D5CDD505-2E9C-101B-9397-08002B2CF9AE}" pid="11" name="ecm_ItemLockHolders">
    <vt:lpwstr/>
  </property>
  <property fmtid="{D5CDD505-2E9C-101B-9397-08002B2CF9AE}" pid="12" name="_dlc_DocIdItemGuid">
    <vt:lpwstr>85541d8e-c3f9-4c01-9b9f-5a381317ed28</vt:lpwstr>
  </property>
  <property fmtid="{D5CDD505-2E9C-101B-9397-08002B2CF9AE}" pid="13" name="ConceptualVersion">
    <vt:lpwstr/>
  </property>
  <property fmtid="{D5CDD505-2E9C-101B-9397-08002B2CF9AE}" pid="14" name="ConceptualVersionTreeview">
    <vt:lpwstr/>
  </property>
  <property fmtid="{D5CDD505-2E9C-101B-9397-08002B2CF9AE}" pid="15" name="ILMComments">
    <vt:lpwstr/>
  </property>
  <property fmtid="{D5CDD505-2E9C-101B-9397-08002B2CF9AE}" pid="16" name="ILMExternalReference">
    <vt:lpwstr/>
  </property>
  <property fmtid="{D5CDD505-2E9C-101B-9397-08002B2CF9AE}" pid="17" name="DocIdOfLinkItem">
    <vt:lpwstr/>
  </property>
  <property fmtid="{D5CDD505-2E9C-101B-9397-08002B2CF9AE}" pid="18" name="ILMRevision">
    <vt:lpwstr/>
  </property>
  <property fmtid="{D5CDD505-2E9C-101B-9397-08002B2CF9AE}" pid="19" name="DMSKeywords">
    <vt:lpwstr/>
  </property>
</Properties>
</file>